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17"/>
  </p:notesMasterIdLst>
  <p:sldIdLst>
    <p:sldId id="256" r:id="rId2"/>
    <p:sldId id="258" r:id="rId3"/>
    <p:sldId id="257" r:id="rId4"/>
    <p:sldId id="276" r:id="rId5"/>
    <p:sldId id="285" r:id="rId6"/>
    <p:sldId id="291" r:id="rId7"/>
    <p:sldId id="292" r:id="rId8"/>
    <p:sldId id="290" r:id="rId9"/>
    <p:sldId id="289" r:id="rId10"/>
    <p:sldId id="288" r:id="rId11"/>
    <p:sldId id="269" r:id="rId12"/>
    <p:sldId id="266" r:id="rId13"/>
    <p:sldId id="262" r:id="rId14"/>
    <p:sldId id="267"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FEDA-DBDE-4AC6-B7DF-21088B6A9640}" v="2" dt="2024-09-16T17:25:41.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5" d="100"/>
          <a:sy n="75" d="100"/>
        </p:scale>
        <p:origin x="720" y="78"/>
      </p:cViewPr>
      <p:guideLst>
        <p:guide orient="horz" pos="14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enbarter Mirjam" userId="7c5d2837-2779-40b4-8f5c-c4310a4a30c4" providerId="ADAL" clId="{F3CEFEDA-DBDE-4AC6-B7DF-21088B6A9640}"/>
    <pc:docChg chg="undo custSel addSld delSld modSld">
      <pc:chgData name="Hallenbarter Mirjam" userId="7c5d2837-2779-40b4-8f5c-c4310a4a30c4" providerId="ADAL" clId="{F3CEFEDA-DBDE-4AC6-B7DF-21088B6A9640}" dt="2024-09-16T17:25:46.440" v="133" actId="47"/>
      <pc:docMkLst>
        <pc:docMk/>
      </pc:docMkLst>
      <pc:sldChg chg="modSp mod">
        <pc:chgData name="Hallenbarter Mirjam" userId="7c5d2837-2779-40b4-8f5c-c4310a4a30c4" providerId="ADAL" clId="{F3CEFEDA-DBDE-4AC6-B7DF-21088B6A9640}" dt="2024-09-11T15:35:08.397" v="113" actId="20577"/>
        <pc:sldMkLst>
          <pc:docMk/>
          <pc:sldMk cId="2486648939" sldId="267"/>
        </pc:sldMkLst>
        <pc:spChg chg="mod">
          <ac:chgData name="Hallenbarter Mirjam" userId="7c5d2837-2779-40b4-8f5c-c4310a4a30c4" providerId="ADAL" clId="{F3CEFEDA-DBDE-4AC6-B7DF-21088B6A9640}" dt="2024-09-11T15:35:08.397" v="113" actId="20577"/>
          <ac:spMkLst>
            <pc:docMk/>
            <pc:sldMk cId="2486648939" sldId="267"/>
            <ac:spMk id="3" creationId="{136C98C7-BF5F-3F06-411F-8FFED0105BD0}"/>
          </ac:spMkLst>
        </pc:spChg>
      </pc:sldChg>
      <pc:sldChg chg="modSp mod">
        <pc:chgData name="Hallenbarter Mirjam" userId="7c5d2837-2779-40b4-8f5c-c4310a4a30c4" providerId="ADAL" clId="{F3CEFEDA-DBDE-4AC6-B7DF-21088B6A9640}" dt="2024-09-11T15:31:14.342" v="88" actId="20577"/>
        <pc:sldMkLst>
          <pc:docMk/>
          <pc:sldMk cId="1700710155" sldId="269"/>
        </pc:sldMkLst>
        <pc:spChg chg="mod">
          <ac:chgData name="Hallenbarter Mirjam" userId="7c5d2837-2779-40b4-8f5c-c4310a4a30c4" providerId="ADAL" clId="{F3CEFEDA-DBDE-4AC6-B7DF-21088B6A9640}" dt="2024-09-11T15:31:14.342" v="88" actId="20577"/>
          <ac:spMkLst>
            <pc:docMk/>
            <pc:sldMk cId="1700710155" sldId="269"/>
            <ac:spMk id="8" creationId="{9A1D68BE-1047-CA76-E8BA-3B14A66D7EF4}"/>
          </ac:spMkLst>
        </pc:spChg>
      </pc:sldChg>
      <pc:sldChg chg="modSp mod">
        <pc:chgData name="Hallenbarter Mirjam" userId="7c5d2837-2779-40b4-8f5c-c4310a4a30c4" providerId="ADAL" clId="{F3CEFEDA-DBDE-4AC6-B7DF-21088B6A9640}" dt="2024-09-11T15:33:56.027" v="104" actId="20577"/>
        <pc:sldMkLst>
          <pc:docMk/>
          <pc:sldMk cId="2167675060" sldId="276"/>
        </pc:sldMkLst>
        <pc:graphicFrameChg chg="modGraphic">
          <ac:chgData name="Hallenbarter Mirjam" userId="7c5d2837-2779-40b4-8f5c-c4310a4a30c4" providerId="ADAL" clId="{F3CEFEDA-DBDE-4AC6-B7DF-21088B6A9640}" dt="2024-09-11T15:33:56.027" v="104" actId="20577"/>
          <ac:graphicFrameMkLst>
            <pc:docMk/>
            <pc:sldMk cId="2167675060" sldId="276"/>
            <ac:graphicFrameMk id="3" creationId="{8886918A-6C48-F8C6-BC9C-C81BC386D98A}"/>
          </ac:graphicFrameMkLst>
        </pc:graphicFrameChg>
      </pc:sldChg>
      <pc:sldChg chg="del">
        <pc:chgData name="Hallenbarter Mirjam" userId="7c5d2837-2779-40b4-8f5c-c4310a4a30c4" providerId="ADAL" clId="{F3CEFEDA-DBDE-4AC6-B7DF-21088B6A9640}" dt="2024-09-16T17:25:46.440" v="133" actId="47"/>
        <pc:sldMkLst>
          <pc:docMk/>
          <pc:sldMk cId="1088035039" sldId="277"/>
        </pc:sldMkLst>
      </pc:sldChg>
      <pc:sldChg chg="modSp mod">
        <pc:chgData name="Hallenbarter Mirjam" userId="7c5d2837-2779-40b4-8f5c-c4310a4a30c4" providerId="ADAL" clId="{F3CEFEDA-DBDE-4AC6-B7DF-21088B6A9640}" dt="2024-09-12T18:12:04.762" v="130" actId="20577"/>
        <pc:sldMkLst>
          <pc:docMk/>
          <pc:sldMk cId="1304851373" sldId="284"/>
        </pc:sldMkLst>
        <pc:spChg chg="mod">
          <ac:chgData name="Hallenbarter Mirjam" userId="7c5d2837-2779-40b4-8f5c-c4310a4a30c4" providerId="ADAL" clId="{F3CEFEDA-DBDE-4AC6-B7DF-21088B6A9640}" dt="2024-09-12T18:12:04.762" v="130" actId="20577"/>
          <ac:spMkLst>
            <pc:docMk/>
            <pc:sldMk cId="1304851373" sldId="284"/>
            <ac:spMk id="18" creationId="{DBFA9816-CE82-AEA3-3B95-F550AB0EE817}"/>
          </ac:spMkLst>
        </pc:spChg>
      </pc:sldChg>
      <pc:sldChg chg="modSp mod">
        <pc:chgData name="Hallenbarter Mirjam" userId="7c5d2837-2779-40b4-8f5c-c4310a4a30c4" providerId="ADAL" clId="{F3CEFEDA-DBDE-4AC6-B7DF-21088B6A9640}" dt="2024-09-12T18:07:48.733" v="129" actId="14100"/>
        <pc:sldMkLst>
          <pc:docMk/>
          <pc:sldMk cId="3414308116" sldId="289"/>
        </pc:sldMkLst>
        <pc:spChg chg="mod">
          <ac:chgData name="Hallenbarter Mirjam" userId="7c5d2837-2779-40b4-8f5c-c4310a4a30c4" providerId="ADAL" clId="{F3CEFEDA-DBDE-4AC6-B7DF-21088B6A9640}" dt="2024-09-12T18:07:41.057" v="125" actId="20577"/>
          <ac:spMkLst>
            <pc:docMk/>
            <pc:sldMk cId="3414308116" sldId="289"/>
            <ac:spMk id="2" creationId="{694E3932-8957-F1C4-379D-9B00BA1E31D9}"/>
          </ac:spMkLst>
        </pc:spChg>
        <pc:spChg chg="mod">
          <ac:chgData name="Hallenbarter Mirjam" userId="7c5d2837-2779-40b4-8f5c-c4310a4a30c4" providerId="ADAL" clId="{F3CEFEDA-DBDE-4AC6-B7DF-21088B6A9640}" dt="2024-09-12T18:07:48.733" v="129" actId="14100"/>
          <ac:spMkLst>
            <pc:docMk/>
            <pc:sldMk cId="3414308116" sldId="289"/>
            <ac:spMk id="18" creationId="{71940BC8-00D3-5985-48DF-5A7DD31BC65F}"/>
          </ac:spMkLst>
        </pc:spChg>
      </pc:sldChg>
      <pc:sldChg chg="modSp mod">
        <pc:chgData name="Hallenbarter Mirjam" userId="7c5d2837-2779-40b4-8f5c-c4310a4a30c4" providerId="ADAL" clId="{F3CEFEDA-DBDE-4AC6-B7DF-21088B6A9640}" dt="2024-09-12T18:07:29.622" v="124" actId="14100"/>
        <pc:sldMkLst>
          <pc:docMk/>
          <pc:sldMk cId="2472323027" sldId="290"/>
        </pc:sldMkLst>
        <pc:spChg chg="mod">
          <ac:chgData name="Hallenbarter Mirjam" userId="7c5d2837-2779-40b4-8f5c-c4310a4a30c4" providerId="ADAL" clId="{F3CEFEDA-DBDE-4AC6-B7DF-21088B6A9640}" dt="2024-09-12T18:07:24.872" v="123" actId="20577"/>
          <ac:spMkLst>
            <pc:docMk/>
            <pc:sldMk cId="2472323027" sldId="290"/>
            <ac:spMk id="2" creationId="{694E3932-8957-F1C4-379D-9B00BA1E31D9}"/>
          </ac:spMkLst>
        </pc:spChg>
        <pc:spChg chg="mod">
          <ac:chgData name="Hallenbarter Mirjam" userId="7c5d2837-2779-40b4-8f5c-c4310a4a30c4" providerId="ADAL" clId="{F3CEFEDA-DBDE-4AC6-B7DF-21088B6A9640}" dt="2024-09-12T18:07:29.622" v="124" actId="14100"/>
          <ac:spMkLst>
            <pc:docMk/>
            <pc:sldMk cId="2472323027" sldId="290"/>
            <ac:spMk id="18" creationId="{71940BC8-00D3-5985-48DF-5A7DD31BC65F}"/>
          </ac:spMkLst>
        </pc:spChg>
      </pc:sldChg>
      <pc:sldChg chg="add">
        <pc:chgData name="Hallenbarter Mirjam" userId="7c5d2837-2779-40b4-8f5c-c4310a4a30c4" providerId="ADAL" clId="{F3CEFEDA-DBDE-4AC6-B7DF-21088B6A9640}" dt="2024-09-16T17:25:25.386" v="131"/>
        <pc:sldMkLst>
          <pc:docMk/>
          <pc:sldMk cId="3672244602" sldId="291"/>
        </pc:sldMkLst>
      </pc:sldChg>
      <pc:sldChg chg="add">
        <pc:chgData name="Hallenbarter Mirjam" userId="7c5d2837-2779-40b4-8f5c-c4310a4a30c4" providerId="ADAL" clId="{F3CEFEDA-DBDE-4AC6-B7DF-21088B6A9640}" dt="2024-09-16T17:25:41.501" v="132"/>
        <pc:sldMkLst>
          <pc:docMk/>
          <pc:sldMk cId="1289161381"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1B8A7-EA51-48DE-BAC5-F8E870547700}"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8E1D1-D2D6-4581-B540-AFDE5D71A263}" type="slidenum">
              <a:rPr lang="en-US" smtClean="0"/>
              <a:t>‹Nr.›</a:t>
            </a:fld>
            <a:endParaRPr lang="en-US"/>
          </a:p>
        </p:txBody>
      </p:sp>
    </p:spTree>
    <p:extLst>
      <p:ext uri="{BB962C8B-B14F-4D97-AF65-F5344CB8AC3E}">
        <p14:creationId xmlns:p14="http://schemas.microsoft.com/office/powerpoint/2010/main" val="42827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321B-63E1-7B33-59CC-D16CE94F8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90AD8-3D19-8FF2-BBF2-60243B1E0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EC4344-B59E-0E9E-E7FD-451709A9A2F2}"/>
              </a:ext>
            </a:extLst>
          </p:cNvPr>
          <p:cNvSpPr>
            <a:spLocks noGrp="1"/>
          </p:cNvSpPr>
          <p:nvPr>
            <p:ph type="dt" sz="half" idx="10"/>
          </p:nvPr>
        </p:nvSpPr>
        <p:spPr/>
        <p:txBody>
          <a:bodyPr/>
          <a:lstStyle/>
          <a:p>
            <a:r>
              <a:rPr lang="en-US"/>
              <a:t>20.11.2023</a:t>
            </a:r>
          </a:p>
        </p:txBody>
      </p:sp>
      <p:sp>
        <p:nvSpPr>
          <p:cNvPr id="5" name="Footer Placeholder 4">
            <a:extLst>
              <a:ext uri="{FF2B5EF4-FFF2-40B4-BE49-F238E27FC236}">
                <a16:creationId xmlns:a16="http://schemas.microsoft.com/office/drawing/2014/main" id="{C2C1BFD0-F4DD-D9BC-184F-F0519ED0E344}"/>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C3370973-621B-A23C-78C7-0ECB0EE9E688}"/>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48895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677A-F832-417E-669F-46F8E1FE0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07DDE7-EC57-05E0-9CAE-5BF576C17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016CC-F7C3-7E25-415A-C0BCB65FE0E8}"/>
              </a:ext>
            </a:extLst>
          </p:cNvPr>
          <p:cNvSpPr>
            <a:spLocks noGrp="1"/>
          </p:cNvSpPr>
          <p:nvPr>
            <p:ph type="dt" sz="half" idx="10"/>
          </p:nvPr>
        </p:nvSpPr>
        <p:spPr/>
        <p:txBody>
          <a:bodyPr/>
          <a:lstStyle/>
          <a:p>
            <a:r>
              <a:rPr lang="en-US"/>
              <a:t>20.11.2023</a:t>
            </a:r>
          </a:p>
        </p:txBody>
      </p:sp>
      <p:sp>
        <p:nvSpPr>
          <p:cNvPr id="5" name="Footer Placeholder 4">
            <a:extLst>
              <a:ext uri="{FF2B5EF4-FFF2-40B4-BE49-F238E27FC236}">
                <a16:creationId xmlns:a16="http://schemas.microsoft.com/office/drawing/2014/main" id="{91F4FD2F-2333-8EDB-62B7-0C17BACA0A34}"/>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EDD86FE6-DC98-530C-FACF-19FF53E119BA}"/>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63322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61558-7B91-0FAA-267B-95F18D353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E58439-FB7E-CEAA-CF28-B12A26F7F9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76B20-AF11-E2F9-7347-24908A8B26E4}"/>
              </a:ext>
            </a:extLst>
          </p:cNvPr>
          <p:cNvSpPr>
            <a:spLocks noGrp="1"/>
          </p:cNvSpPr>
          <p:nvPr>
            <p:ph type="dt" sz="half" idx="10"/>
          </p:nvPr>
        </p:nvSpPr>
        <p:spPr/>
        <p:txBody>
          <a:bodyPr/>
          <a:lstStyle/>
          <a:p>
            <a:r>
              <a:rPr lang="en-US"/>
              <a:t>20.11.2023</a:t>
            </a:r>
          </a:p>
        </p:txBody>
      </p:sp>
      <p:sp>
        <p:nvSpPr>
          <p:cNvPr id="5" name="Footer Placeholder 4">
            <a:extLst>
              <a:ext uri="{FF2B5EF4-FFF2-40B4-BE49-F238E27FC236}">
                <a16:creationId xmlns:a16="http://schemas.microsoft.com/office/drawing/2014/main" id="{BB28F5E0-7763-D466-AE43-BCBB67981549}"/>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128A1289-1B8A-FD12-7023-634443562D27}"/>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326707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8EAD-7FF2-22E4-5D49-D04CF1EE1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DFC4E-25C2-1DDC-BAD3-C667E9F67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61EFB-8C32-4417-2576-384D1B9F8AEA}"/>
              </a:ext>
            </a:extLst>
          </p:cNvPr>
          <p:cNvSpPr>
            <a:spLocks noGrp="1"/>
          </p:cNvSpPr>
          <p:nvPr>
            <p:ph type="dt" sz="half" idx="10"/>
          </p:nvPr>
        </p:nvSpPr>
        <p:spPr/>
        <p:txBody>
          <a:bodyPr/>
          <a:lstStyle/>
          <a:p>
            <a:r>
              <a:rPr lang="en-US"/>
              <a:t>20.11.2023</a:t>
            </a:r>
          </a:p>
        </p:txBody>
      </p:sp>
      <p:sp>
        <p:nvSpPr>
          <p:cNvPr id="5" name="Footer Placeholder 4">
            <a:extLst>
              <a:ext uri="{FF2B5EF4-FFF2-40B4-BE49-F238E27FC236}">
                <a16:creationId xmlns:a16="http://schemas.microsoft.com/office/drawing/2014/main" id="{DD450A4F-5976-6C28-FD18-E083ED53455F}"/>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FE3D0ED4-59E5-6102-F3D6-6B1F92021583}"/>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209864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C5E5-4CD9-3053-1E5D-4855EEDB0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962E4-3AEC-3A15-D313-AA13A4E5A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15E48A-D9F2-B6FD-8A77-AE28E25AC1EC}"/>
              </a:ext>
            </a:extLst>
          </p:cNvPr>
          <p:cNvSpPr>
            <a:spLocks noGrp="1"/>
          </p:cNvSpPr>
          <p:nvPr>
            <p:ph type="dt" sz="half" idx="10"/>
          </p:nvPr>
        </p:nvSpPr>
        <p:spPr/>
        <p:txBody>
          <a:bodyPr/>
          <a:lstStyle/>
          <a:p>
            <a:r>
              <a:rPr lang="en-US"/>
              <a:t>20.11.2023</a:t>
            </a:r>
          </a:p>
        </p:txBody>
      </p:sp>
      <p:sp>
        <p:nvSpPr>
          <p:cNvPr id="5" name="Footer Placeholder 4">
            <a:extLst>
              <a:ext uri="{FF2B5EF4-FFF2-40B4-BE49-F238E27FC236}">
                <a16:creationId xmlns:a16="http://schemas.microsoft.com/office/drawing/2014/main" id="{FE6B6EA0-4589-AE77-6851-16F79895AF06}"/>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7A243B5B-578C-4203-33CC-4CBD1CBE3FAD}"/>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180605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46A0-B58B-0EAA-F440-CAC38C7A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E31E2-C785-E0CA-09CE-C185643D1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DAD9B-E489-0252-A53C-D538A9FD1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DD850-A163-F14B-F1DB-2D37C5BE7562}"/>
              </a:ext>
            </a:extLst>
          </p:cNvPr>
          <p:cNvSpPr>
            <a:spLocks noGrp="1"/>
          </p:cNvSpPr>
          <p:nvPr>
            <p:ph type="dt" sz="half" idx="10"/>
          </p:nvPr>
        </p:nvSpPr>
        <p:spPr/>
        <p:txBody>
          <a:bodyPr/>
          <a:lstStyle/>
          <a:p>
            <a:r>
              <a:rPr lang="en-US"/>
              <a:t>20.11.2023</a:t>
            </a:r>
          </a:p>
        </p:txBody>
      </p:sp>
      <p:sp>
        <p:nvSpPr>
          <p:cNvPr id="6" name="Footer Placeholder 5">
            <a:extLst>
              <a:ext uri="{FF2B5EF4-FFF2-40B4-BE49-F238E27FC236}">
                <a16:creationId xmlns:a16="http://schemas.microsoft.com/office/drawing/2014/main" id="{9351DB0A-7C40-6C96-4F34-620BFB8CA5B2}"/>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65ABAD3E-EDD8-24D8-7473-4945760187F8}"/>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179280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A4EC-9016-96F5-2D05-4ACB4BCC49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451D57-6C07-9F3A-7F9D-8A419622E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7CE5C-AE09-3FCA-8108-C2BEC1F8A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50196-2B47-EF60-400D-549779C52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F07A84-6073-833E-564E-E9E4334E4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FD230-4110-B78C-D77F-5DCB776C4526}"/>
              </a:ext>
            </a:extLst>
          </p:cNvPr>
          <p:cNvSpPr>
            <a:spLocks noGrp="1"/>
          </p:cNvSpPr>
          <p:nvPr>
            <p:ph type="dt" sz="half" idx="10"/>
          </p:nvPr>
        </p:nvSpPr>
        <p:spPr/>
        <p:txBody>
          <a:bodyPr/>
          <a:lstStyle/>
          <a:p>
            <a:r>
              <a:rPr lang="en-US"/>
              <a:t>20.11.2023</a:t>
            </a:r>
          </a:p>
        </p:txBody>
      </p:sp>
      <p:sp>
        <p:nvSpPr>
          <p:cNvPr id="8" name="Footer Placeholder 7">
            <a:extLst>
              <a:ext uri="{FF2B5EF4-FFF2-40B4-BE49-F238E27FC236}">
                <a16:creationId xmlns:a16="http://schemas.microsoft.com/office/drawing/2014/main" id="{CAB1B69A-6E52-AD18-22E7-3CE8D846DD23}"/>
              </a:ext>
            </a:extLst>
          </p:cNvPr>
          <p:cNvSpPr>
            <a:spLocks noGrp="1"/>
          </p:cNvSpPr>
          <p:nvPr>
            <p:ph type="ftr" sz="quarter" idx="11"/>
          </p:nvPr>
        </p:nvSpPr>
        <p:spPr/>
        <p:txBody>
          <a:bodyPr/>
          <a:lstStyle/>
          <a:p>
            <a:r>
              <a:rPr lang="en-US"/>
              <a:t>ER Präsidium </a:t>
            </a:r>
          </a:p>
        </p:txBody>
      </p:sp>
      <p:sp>
        <p:nvSpPr>
          <p:cNvPr id="9" name="Slide Number Placeholder 8">
            <a:extLst>
              <a:ext uri="{FF2B5EF4-FFF2-40B4-BE49-F238E27FC236}">
                <a16:creationId xmlns:a16="http://schemas.microsoft.com/office/drawing/2014/main" id="{67B36F0F-73A8-9E59-946F-8CE9B19B9051}"/>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137948503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30B6-8E87-B3D3-4406-94920F8DE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3E422-449A-BC49-CA8E-D1961F5DA836}"/>
              </a:ext>
            </a:extLst>
          </p:cNvPr>
          <p:cNvSpPr>
            <a:spLocks noGrp="1"/>
          </p:cNvSpPr>
          <p:nvPr>
            <p:ph type="dt" sz="half" idx="10"/>
          </p:nvPr>
        </p:nvSpPr>
        <p:spPr/>
        <p:txBody>
          <a:bodyPr/>
          <a:lstStyle/>
          <a:p>
            <a:r>
              <a:rPr lang="en-US"/>
              <a:t>20.11.2023</a:t>
            </a:r>
          </a:p>
        </p:txBody>
      </p:sp>
      <p:sp>
        <p:nvSpPr>
          <p:cNvPr id="4" name="Footer Placeholder 3">
            <a:extLst>
              <a:ext uri="{FF2B5EF4-FFF2-40B4-BE49-F238E27FC236}">
                <a16:creationId xmlns:a16="http://schemas.microsoft.com/office/drawing/2014/main" id="{4600E25C-0FA0-3513-51CC-9F5725F78C45}"/>
              </a:ext>
            </a:extLst>
          </p:cNvPr>
          <p:cNvSpPr>
            <a:spLocks noGrp="1"/>
          </p:cNvSpPr>
          <p:nvPr>
            <p:ph type="ftr" sz="quarter" idx="11"/>
          </p:nvPr>
        </p:nvSpPr>
        <p:spPr/>
        <p:txBody>
          <a:bodyPr/>
          <a:lstStyle/>
          <a:p>
            <a:r>
              <a:rPr lang="en-US"/>
              <a:t>ER Präsidium </a:t>
            </a:r>
          </a:p>
        </p:txBody>
      </p:sp>
      <p:sp>
        <p:nvSpPr>
          <p:cNvPr id="5" name="Slide Number Placeholder 4">
            <a:extLst>
              <a:ext uri="{FF2B5EF4-FFF2-40B4-BE49-F238E27FC236}">
                <a16:creationId xmlns:a16="http://schemas.microsoft.com/office/drawing/2014/main" id="{BC194D60-F9AF-1A0C-4BD4-4816655ABABA}"/>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7265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DB606-AC9A-BF82-392A-43B9967471F6}"/>
              </a:ext>
            </a:extLst>
          </p:cNvPr>
          <p:cNvSpPr>
            <a:spLocks noGrp="1"/>
          </p:cNvSpPr>
          <p:nvPr>
            <p:ph type="dt" sz="half" idx="10"/>
          </p:nvPr>
        </p:nvSpPr>
        <p:spPr/>
        <p:txBody>
          <a:bodyPr/>
          <a:lstStyle/>
          <a:p>
            <a:r>
              <a:rPr lang="en-US"/>
              <a:t>20.11.2023</a:t>
            </a:r>
          </a:p>
        </p:txBody>
      </p:sp>
      <p:sp>
        <p:nvSpPr>
          <p:cNvPr id="3" name="Footer Placeholder 2">
            <a:extLst>
              <a:ext uri="{FF2B5EF4-FFF2-40B4-BE49-F238E27FC236}">
                <a16:creationId xmlns:a16="http://schemas.microsoft.com/office/drawing/2014/main" id="{DFA220E5-5828-8D51-E9EE-FD1E3A788ED9}"/>
              </a:ext>
            </a:extLst>
          </p:cNvPr>
          <p:cNvSpPr>
            <a:spLocks noGrp="1"/>
          </p:cNvSpPr>
          <p:nvPr>
            <p:ph type="ftr" sz="quarter" idx="11"/>
          </p:nvPr>
        </p:nvSpPr>
        <p:spPr/>
        <p:txBody>
          <a:bodyPr/>
          <a:lstStyle/>
          <a:p>
            <a:r>
              <a:rPr lang="en-US"/>
              <a:t>ER Präsidium </a:t>
            </a:r>
          </a:p>
        </p:txBody>
      </p:sp>
      <p:sp>
        <p:nvSpPr>
          <p:cNvPr id="4" name="Slide Number Placeholder 3">
            <a:extLst>
              <a:ext uri="{FF2B5EF4-FFF2-40B4-BE49-F238E27FC236}">
                <a16:creationId xmlns:a16="http://schemas.microsoft.com/office/drawing/2014/main" id="{8E1F0A01-655D-7E78-618B-6799B17C5C6A}"/>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157491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5C52-9B42-0A70-3E70-BD56512E5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6C2B7-7D45-797A-1E3A-194BE46E5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725774-0803-CE3C-3A6B-F65CB3D15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E888C-5C4E-2E50-B5E4-4FE5DCCEE7A8}"/>
              </a:ext>
            </a:extLst>
          </p:cNvPr>
          <p:cNvSpPr>
            <a:spLocks noGrp="1"/>
          </p:cNvSpPr>
          <p:nvPr>
            <p:ph type="dt" sz="half" idx="10"/>
          </p:nvPr>
        </p:nvSpPr>
        <p:spPr/>
        <p:txBody>
          <a:bodyPr/>
          <a:lstStyle/>
          <a:p>
            <a:r>
              <a:rPr lang="en-US"/>
              <a:t>20.11.2023</a:t>
            </a:r>
          </a:p>
        </p:txBody>
      </p:sp>
      <p:sp>
        <p:nvSpPr>
          <p:cNvPr id="6" name="Footer Placeholder 5">
            <a:extLst>
              <a:ext uri="{FF2B5EF4-FFF2-40B4-BE49-F238E27FC236}">
                <a16:creationId xmlns:a16="http://schemas.microsoft.com/office/drawing/2014/main" id="{0BB65CF3-AF73-D1C7-AADE-7DA7C6869551}"/>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2B6166EE-4026-9DFA-8E6E-D11E05F1962C}"/>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426439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B75C-8E4A-401F-3E5F-C58B14AC7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F31FD7-0E1F-043D-2956-4C956ACA4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D38871-9FB0-5B0C-B0D5-5D42F41B7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DCEFD-7102-39DD-6205-138DF6E3536E}"/>
              </a:ext>
            </a:extLst>
          </p:cNvPr>
          <p:cNvSpPr>
            <a:spLocks noGrp="1"/>
          </p:cNvSpPr>
          <p:nvPr>
            <p:ph type="dt" sz="half" idx="10"/>
          </p:nvPr>
        </p:nvSpPr>
        <p:spPr/>
        <p:txBody>
          <a:bodyPr/>
          <a:lstStyle/>
          <a:p>
            <a:r>
              <a:rPr lang="en-US"/>
              <a:t>20.11.2023</a:t>
            </a:r>
          </a:p>
        </p:txBody>
      </p:sp>
      <p:sp>
        <p:nvSpPr>
          <p:cNvPr id="6" name="Footer Placeholder 5">
            <a:extLst>
              <a:ext uri="{FF2B5EF4-FFF2-40B4-BE49-F238E27FC236}">
                <a16:creationId xmlns:a16="http://schemas.microsoft.com/office/drawing/2014/main" id="{6A59C9AA-6A23-B8BF-7D21-D5CA0528BC1C}"/>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B7434E46-8276-FE06-D03B-FA6A3D9325F2}"/>
              </a:ext>
            </a:extLst>
          </p:cNvPr>
          <p:cNvSpPr>
            <a:spLocks noGrp="1"/>
          </p:cNvSpPr>
          <p:nvPr>
            <p:ph type="sldNum" sz="quarter" idx="12"/>
          </p:nvPr>
        </p:nvSpPr>
        <p:spPr/>
        <p:txBody>
          <a:bodyPr/>
          <a:lstStyle/>
          <a:p>
            <a:fld id="{6E240380-D726-45CB-95AD-A4C91C8DCC74}" type="slidenum">
              <a:rPr lang="en-US" smtClean="0"/>
              <a:t>‹Nr.›</a:t>
            </a:fld>
            <a:endParaRPr lang="en-US"/>
          </a:p>
        </p:txBody>
      </p:sp>
    </p:spTree>
    <p:extLst>
      <p:ext uri="{BB962C8B-B14F-4D97-AF65-F5344CB8AC3E}">
        <p14:creationId xmlns:p14="http://schemas.microsoft.com/office/powerpoint/2010/main" val="68335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72F2D-EF74-9C71-A722-D8AB55A6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BE498E-DB7A-D4B4-BC4F-0A09CC3B2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A2B76F-E49F-3171-512E-D42EB94FF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20.11.2023</a:t>
            </a:r>
          </a:p>
        </p:txBody>
      </p:sp>
      <p:sp>
        <p:nvSpPr>
          <p:cNvPr id="5" name="Footer Placeholder 4">
            <a:extLst>
              <a:ext uri="{FF2B5EF4-FFF2-40B4-BE49-F238E27FC236}">
                <a16:creationId xmlns:a16="http://schemas.microsoft.com/office/drawing/2014/main" id="{0CF92DC8-0662-79CB-BFF6-BD5DAB90C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ER Präsidium </a:t>
            </a:r>
          </a:p>
        </p:txBody>
      </p:sp>
      <p:sp>
        <p:nvSpPr>
          <p:cNvPr id="6" name="Slide Number Placeholder 5">
            <a:extLst>
              <a:ext uri="{FF2B5EF4-FFF2-40B4-BE49-F238E27FC236}">
                <a16:creationId xmlns:a16="http://schemas.microsoft.com/office/drawing/2014/main" id="{D5AA3424-CD90-0FAE-27E5-141C2FD76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0380-D726-45CB-95AD-A4C91C8DCC74}" type="slidenum">
              <a:rPr lang="en-US" smtClean="0"/>
              <a:t>‹Nr.›</a:t>
            </a:fld>
            <a:endParaRPr lang="en-US"/>
          </a:p>
        </p:txBody>
      </p:sp>
    </p:spTree>
    <p:extLst>
      <p:ext uri="{BB962C8B-B14F-4D97-AF65-F5344CB8AC3E}">
        <p14:creationId xmlns:p14="http://schemas.microsoft.com/office/powerpoint/2010/main" val="316270808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C7D61-85EF-E870-7E9B-0738C1FDB501}"/>
              </a:ext>
            </a:extLst>
          </p:cNvPr>
          <p:cNvSpPr/>
          <p:nvPr/>
        </p:nvSpPr>
        <p:spPr>
          <a:xfrm>
            <a:off x="329938" y="424206"/>
            <a:ext cx="11500701" cy="5868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DE5C045-D673-6EDC-4649-552144DECC98}"/>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5" name="TextBox 4">
            <a:extLst>
              <a:ext uri="{FF2B5EF4-FFF2-40B4-BE49-F238E27FC236}">
                <a16:creationId xmlns:a16="http://schemas.microsoft.com/office/drawing/2014/main" id="{DF111618-7334-4F39-2017-57C7C18F649D}"/>
              </a:ext>
            </a:extLst>
          </p:cNvPr>
          <p:cNvSpPr txBox="1"/>
          <p:nvPr/>
        </p:nvSpPr>
        <p:spPr>
          <a:xfrm>
            <a:off x="4986779" y="770664"/>
            <a:ext cx="6770187" cy="1200329"/>
          </a:xfrm>
          <a:prstGeom prst="rect">
            <a:avLst/>
          </a:prstGeom>
          <a:noFill/>
        </p:spPr>
        <p:txBody>
          <a:bodyPr wrap="square" rtlCol="0">
            <a:spAutoFit/>
          </a:bodyPr>
          <a:lstStyle/>
          <a:p>
            <a:r>
              <a:rPr lang="de-CH" sz="3600" b="1" dirty="0">
                <a:latin typeface="Arial" panose="020B0604020202020204" pitchFamily="34" charset="0"/>
                <a:cs typeface="Arial" panose="020B0604020202020204" pitchFamily="34" charset="0"/>
              </a:rPr>
              <a:t>Elternrats Sitzung </a:t>
            </a:r>
            <a:r>
              <a:rPr lang="de-CH" sz="3600" b="1">
                <a:latin typeface="Arial" panose="020B0604020202020204" pitchFamily="34" charset="0"/>
                <a:cs typeface="Arial" panose="020B0604020202020204" pitchFamily="34" charset="0"/>
              </a:rPr>
              <a:t>vom 16.09.2024</a:t>
            </a:r>
            <a:endParaRPr lang="en-US" sz="36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86F3C-0E3E-9AD7-AC19-AF7261484D6C}"/>
              </a:ext>
            </a:extLst>
          </p:cNvPr>
          <p:cNvPicPr>
            <a:picLocks noChangeAspect="1"/>
          </p:cNvPicPr>
          <p:nvPr/>
        </p:nvPicPr>
        <p:blipFill>
          <a:blip r:embed="rId3"/>
          <a:stretch>
            <a:fillRect/>
          </a:stretch>
        </p:blipFill>
        <p:spPr>
          <a:xfrm>
            <a:off x="435033" y="558956"/>
            <a:ext cx="4145767" cy="5528380"/>
          </a:xfrm>
          <a:prstGeom prst="rect">
            <a:avLst/>
          </a:prstGeom>
        </p:spPr>
      </p:pic>
      <p:sp>
        <p:nvSpPr>
          <p:cNvPr id="7" name="TextBox 6">
            <a:extLst>
              <a:ext uri="{FF2B5EF4-FFF2-40B4-BE49-F238E27FC236}">
                <a16:creationId xmlns:a16="http://schemas.microsoft.com/office/drawing/2014/main" id="{771834F2-2716-53B1-2BF5-4CE743FBA18F}"/>
              </a:ext>
            </a:extLst>
          </p:cNvPr>
          <p:cNvSpPr txBox="1"/>
          <p:nvPr/>
        </p:nvSpPr>
        <p:spPr>
          <a:xfrm>
            <a:off x="5109328" y="2102177"/>
            <a:ext cx="6806152" cy="369332"/>
          </a:xfrm>
          <a:prstGeom prst="rect">
            <a:avLst/>
          </a:prstGeom>
          <a:noFill/>
        </p:spPr>
        <p:txBody>
          <a:bodyPr wrap="square" rtlCol="0">
            <a:spAutoFit/>
          </a:bodyPr>
          <a:lstStyle/>
          <a:p>
            <a:r>
              <a:rPr lang="de-CH" dirty="0"/>
              <a:t>BIKU Toffen</a:t>
            </a:r>
            <a:endParaRPr lang="en-US" dirty="0"/>
          </a:p>
        </p:txBody>
      </p:sp>
      <p:sp>
        <p:nvSpPr>
          <p:cNvPr id="8" name="Date Placeholder 7">
            <a:extLst>
              <a:ext uri="{FF2B5EF4-FFF2-40B4-BE49-F238E27FC236}">
                <a16:creationId xmlns:a16="http://schemas.microsoft.com/office/drawing/2014/main" id="{79892EA2-0C22-67D1-958E-1960494E39DF}"/>
              </a:ext>
            </a:extLst>
          </p:cNvPr>
          <p:cNvSpPr>
            <a:spLocks noGrp="1"/>
          </p:cNvSpPr>
          <p:nvPr>
            <p:ph type="dt" sz="half" idx="10"/>
          </p:nvPr>
        </p:nvSpPr>
        <p:spPr/>
        <p:txBody>
          <a:bodyPr/>
          <a:lstStyle/>
          <a:p>
            <a:r>
              <a:rPr lang="en-US" dirty="0"/>
              <a:t>16.09.2024</a:t>
            </a:r>
          </a:p>
        </p:txBody>
      </p:sp>
      <p:sp>
        <p:nvSpPr>
          <p:cNvPr id="9" name="Footer Placeholder 8">
            <a:extLst>
              <a:ext uri="{FF2B5EF4-FFF2-40B4-BE49-F238E27FC236}">
                <a16:creationId xmlns:a16="http://schemas.microsoft.com/office/drawing/2014/main" id="{D5F5938E-55E6-97E4-6A70-7DB4C1A1F8C8}"/>
              </a:ext>
            </a:extLst>
          </p:cNvPr>
          <p:cNvSpPr>
            <a:spLocks noGrp="1"/>
          </p:cNvSpPr>
          <p:nvPr>
            <p:ph type="ftr" sz="quarter" idx="11"/>
          </p:nvPr>
        </p:nvSpPr>
        <p:spPr/>
        <p:txBody>
          <a:bodyPr/>
          <a:lstStyle/>
          <a:p>
            <a:r>
              <a:rPr lang="en-US"/>
              <a:t>ER Präsidium </a:t>
            </a:r>
          </a:p>
        </p:txBody>
      </p:sp>
      <p:sp>
        <p:nvSpPr>
          <p:cNvPr id="10" name="Slide Number Placeholder 9">
            <a:extLst>
              <a:ext uri="{FF2B5EF4-FFF2-40B4-BE49-F238E27FC236}">
                <a16:creationId xmlns:a16="http://schemas.microsoft.com/office/drawing/2014/main" id="{25D03527-78D7-5669-4D40-394D06C9619C}"/>
              </a:ext>
            </a:extLst>
          </p:cNvPr>
          <p:cNvSpPr>
            <a:spLocks noGrp="1"/>
          </p:cNvSpPr>
          <p:nvPr>
            <p:ph type="sldNum" sz="quarter" idx="12"/>
          </p:nvPr>
        </p:nvSpPr>
        <p:spPr/>
        <p:txBody>
          <a:bodyPr/>
          <a:lstStyle/>
          <a:p>
            <a:fld id="{6E240380-D726-45CB-95AD-A4C91C8DCC74}" type="slidenum">
              <a:rPr lang="en-US" smtClean="0"/>
              <a:t>1</a:t>
            </a:fld>
            <a:endParaRPr lang="en-US"/>
          </a:p>
        </p:txBody>
      </p:sp>
    </p:spTree>
    <p:extLst>
      <p:ext uri="{BB962C8B-B14F-4D97-AF65-F5344CB8AC3E}">
        <p14:creationId xmlns:p14="http://schemas.microsoft.com/office/powerpoint/2010/main" val="88842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377242" cy="681250"/>
          </a:xfrm>
        </p:spPr>
        <p:txBody>
          <a:bodyPr vert="horz" lIns="91440" tIns="45720" rIns="91440" bIns="45720" rtlCol="0" anchor="ctr">
            <a:normAutofit fontScale="90000"/>
          </a:bodyPr>
          <a:lstStyle/>
          <a:p>
            <a:r>
              <a:rPr lang="de-CH" dirty="0">
                <a:latin typeface="Arial" panose="020B0604020202020204" pitchFamily="34" charset="0"/>
                <a:cs typeface="Arial" panose="020B0604020202020204" pitchFamily="34" charset="0"/>
              </a:rPr>
              <a:t>ER Themen 2024 und neue Themen 2025</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10</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305989"/>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6</a:t>
            </a:r>
            <a:endParaRPr lang="en-US" sz="4000" dirty="0">
              <a:solidFill>
                <a:schemeClr val="tx1"/>
              </a:solidFill>
              <a:latin typeface="Arial" panose="020B0604020202020204" pitchFamily="34" charset="0"/>
              <a:cs typeface="Arial" panose="020B0604020202020204" pitchFamily="34" charset="0"/>
            </a:endParaRPr>
          </a:p>
        </p:txBody>
      </p:sp>
      <p:pic>
        <p:nvPicPr>
          <p:cNvPr id="13" name="Grafik 11">
            <a:extLst>
              <a:ext uri="{FF2B5EF4-FFF2-40B4-BE49-F238E27FC236}">
                <a16:creationId xmlns:a16="http://schemas.microsoft.com/office/drawing/2014/main" id="{3A2CD5B0-5DC0-4BB6-901A-81E001E1783A}"/>
              </a:ext>
            </a:extLst>
          </p:cNvPr>
          <p:cNvPicPr>
            <a:picLocks noChangeAspect="1"/>
          </p:cNvPicPr>
          <p:nvPr/>
        </p:nvPicPr>
        <p:blipFill>
          <a:blip r:embed="rId3"/>
          <a:stretch>
            <a:fillRect/>
          </a:stretch>
        </p:blipFill>
        <p:spPr>
          <a:xfrm>
            <a:off x="311995" y="1602558"/>
            <a:ext cx="1570690" cy="1179984"/>
          </a:xfrm>
          <a:prstGeom prst="rect">
            <a:avLst/>
          </a:prstGeom>
        </p:spPr>
      </p:pic>
      <p:pic>
        <p:nvPicPr>
          <p:cNvPr id="14" name="Grafik 14">
            <a:extLst>
              <a:ext uri="{FF2B5EF4-FFF2-40B4-BE49-F238E27FC236}">
                <a16:creationId xmlns:a16="http://schemas.microsoft.com/office/drawing/2014/main" id="{438BFE03-C9EA-27CA-3C5E-B0EA01B1DFF9}"/>
              </a:ext>
            </a:extLst>
          </p:cNvPr>
          <p:cNvPicPr>
            <a:picLocks noChangeAspect="1"/>
          </p:cNvPicPr>
          <p:nvPr/>
        </p:nvPicPr>
        <p:blipFill>
          <a:blip r:embed="rId4"/>
          <a:stretch>
            <a:fillRect/>
          </a:stretch>
        </p:blipFill>
        <p:spPr>
          <a:xfrm>
            <a:off x="311996" y="2948836"/>
            <a:ext cx="1575950" cy="1179983"/>
          </a:xfrm>
          <a:prstGeom prst="rect">
            <a:avLst/>
          </a:prstGeom>
        </p:spPr>
      </p:pic>
      <p:pic>
        <p:nvPicPr>
          <p:cNvPr id="15" name="Grafik 16">
            <a:extLst>
              <a:ext uri="{FF2B5EF4-FFF2-40B4-BE49-F238E27FC236}">
                <a16:creationId xmlns:a16="http://schemas.microsoft.com/office/drawing/2014/main" id="{A34B0485-FB1C-9E6E-728C-FCF1E2264343}"/>
              </a:ext>
            </a:extLst>
          </p:cNvPr>
          <p:cNvPicPr>
            <a:picLocks noChangeAspect="1"/>
          </p:cNvPicPr>
          <p:nvPr/>
        </p:nvPicPr>
        <p:blipFill>
          <a:blip r:embed="rId5"/>
          <a:stretch>
            <a:fillRect/>
          </a:stretch>
        </p:blipFill>
        <p:spPr>
          <a:xfrm>
            <a:off x="306734" y="4333881"/>
            <a:ext cx="1570689" cy="1179984"/>
          </a:xfrm>
          <a:prstGeom prst="rect">
            <a:avLst/>
          </a:prstGeom>
        </p:spPr>
      </p:pic>
      <p:pic>
        <p:nvPicPr>
          <p:cNvPr id="16" name="Grafik 19">
            <a:extLst>
              <a:ext uri="{FF2B5EF4-FFF2-40B4-BE49-F238E27FC236}">
                <a16:creationId xmlns:a16="http://schemas.microsoft.com/office/drawing/2014/main" id="{D1508703-DFC8-C794-FEEA-9725D72B81DD}"/>
              </a:ext>
            </a:extLst>
          </p:cNvPr>
          <p:cNvPicPr>
            <a:picLocks noChangeAspect="1"/>
          </p:cNvPicPr>
          <p:nvPr/>
        </p:nvPicPr>
        <p:blipFill rotWithShape="1">
          <a:blip r:embed="rId6"/>
          <a:srcRect l="50259"/>
          <a:stretch/>
        </p:blipFill>
        <p:spPr>
          <a:xfrm>
            <a:off x="2072969" y="3856790"/>
            <a:ext cx="1625451" cy="1231158"/>
          </a:xfrm>
          <a:prstGeom prst="rect">
            <a:avLst/>
          </a:prstGeom>
        </p:spPr>
      </p:pic>
      <p:pic>
        <p:nvPicPr>
          <p:cNvPr id="17" name="Grafik 19">
            <a:extLst>
              <a:ext uri="{FF2B5EF4-FFF2-40B4-BE49-F238E27FC236}">
                <a16:creationId xmlns:a16="http://schemas.microsoft.com/office/drawing/2014/main" id="{FF4ED587-9309-D61E-3685-B0FB287A7ED8}"/>
              </a:ext>
            </a:extLst>
          </p:cNvPr>
          <p:cNvPicPr>
            <a:picLocks noChangeAspect="1"/>
          </p:cNvPicPr>
          <p:nvPr/>
        </p:nvPicPr>
        <p:blipFill rotWithShape="1">
          <a:blip r:embed="rId6"/>
          <a:srcRect r="51156"/>
          <a:stretch/>
        </p:blipFill>
        <p:spPr>
          <a:xfrm>
            <a:off x="2072969" y="2337851"/>
            <a:ext cx="1625451" cy="1253764"/>
          </a:xfrm>
          <a:prstGeom prst="rect">
            <a:avLst/>
          </a:prstGeom>
        </p:spPr>
      </p:pic>
      <p:sp>
        <p:nvSpPr>
          <p:cNvPr id="19" name="Arrow: Chevron 18">
            <a:extLst>
              <a:ext uri="{FF2B5EF4-FFF2-40B4-BE49-F238E27FC236}">
                <a16:creationId xmlns:a16="http://schemas.microsoft.com/office/drawing/2014/main" id="{7B03DA13-69B5-B3DA-8C35-64B401939F03}"/>
              </a:ext>
            </a:extLst>
          </p:cNvPr>
          <p:cNvSpPr/>
          <p:nvPr/>
        </p:nvSpPr>
        <p:spPr>
          <a:xfrm>
            <a:off x="3943242" y="1269038"/>
            <a:ext cx="358218" cy="4710239"/>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DE33EB49-416A-0DB0-CD08-847B8826AF22}"/>
              </a:ext>
            </a:extLst>
          </p:cNvPr>
          <p:cNvGrpSpPr/>
          <p:nvPr/>
        </p:nvGrpSpPr>
        <p:grpSpPr>
          <a:xfrm>
            <a:off x="4468306" y="1428217"/>
            <a:ext cx="4769962" cy="970959"/>
            <a:chOff x="4468306" y="1107705"/>
            <a:chExt cx="4769962" cy="970959"/>
          </a:xfrm>
        </p:grpSpPr>
        <p:sp>
          <p:nvSpPr>
            <p:cNvPr id="20" name="Rectangle 19">
              <a:extLst>
                <a:ext uri="{FF2B5EF4-FFF2-40B4-BE49-F238E27FC236}">
                  <a16:creationId xmlns:a16="http://schemas.microsoft.com/office/drawing/2014/main" id="{4E6DEC50-CB99-1B77-D0CA-DB573D7E9102}"/>
                </a:ext>
              </a:extLst>
            </p:cNvPr>
            <p:cNvSpPr/>
            <p:nvPr/>
          </p:nvSpPr>
          <p:spPr>
            <a:xfrm>
              <a:off x="4468306" y="1107705"/>
              <a:ext cx="1814570" cy="9709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ER intern / Admin: </a:t>
              </a:r>
            </a:p>
          </p:txBody>
        </p:sp>
        <p:sp>
          <p:nvSpPr>
            <p:cNvPr id="24" name="Rectangle 23">
              <a:extLst>
                <a:ext uri="{FF2B5EF4-FFF2-40B4-BE49-F238E27FC236}">
                  <a16:creationId xmlns:a16="http://schemas.microsoft.com/office/drawing/2014/main" id="{EC0A6FC8-39B0-E636-A271-452D26366351}"/>
                </a:ext>
              </a:extLst>
            </p:cNvPr>
            <p:cNvSpPr/>
            <p:nvPr/>
          </p:nvSpPr>
          <p:spPr>
            <a:xfrm>
              <a:off x="6564031" y="1107705"/>
              <a:ext cx="2674237" cy="9709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200" dirty="0">
                  <a:solidFill>
                    <a:srgbClr val="00B050"/>
                  </a:solidFill>
                </a:rPr>
                <a:t>ER Kommunikation intern / extern</a:t>
              </a:r>
            </a:p>
            <a:p>
              <a:pPr marL="285750" indent="-285750">
                <a:buFont typeface="Wingdings" panose="05000000000000000000" pitchFamily="2" charset="2"/>
                <a:buChar char="§"/>
              </a:pPr>
              <a:r>
                <a:rPr lang="de-DE" sz="1200" dirty="0">
                  <a:solidFill>
                    <a:srgbClr val="00B050"/>
                  </a:solidFill>
                </a:rPr>
                <a:t>Datenschutzerklärung  </a:t>
              </a:r>
            </a:p>
            <a:p>
              <a:pPr marL="285750" indent="-285750">
                <a:buFont typeface="Wingdings" panose="05000000000000000000" pitchFamily="2" charset="2"/>
                <a:buChar char="§"/>
              </a:pPr>
              <a:r>
                <a:rPr lang="de-DE" sz="1200" dirty="0">
                  <a:solidFill>
                    <a:srgbClr val="00B050"/>
                  </a:solidFill>
                </a:rPr>
                <a:t>Schuljahres Planung 24/25</a:t>
              </a:r>
            </a:p>
            <a:p>
              <a:pPr marL="285750" indent="-285750">
                <a:buFont typeface="Wingdings" panose="05000000000000000000" pitchFamily="2" charset="2"/>
                <a:buChar char="§"/>
              </a:pPr>
              <a:r>
                <a:rPr lang="de-DE" sz="1200" dirty="0">
                  <a:solidFill>
                    <a:srgbClr val="00B050"/>
                  </a:solidFill>
                </a:rPr>
                <a:t>ER Handbuch </a:t>
              </a:r>
            </a:p>
            <a:p>
              <a:pPr marL="285750" indent="-285750">
                <a:buFont typeface="Wingdings" panose="05000000000000000000" pitchFamily="2" charset="2"/>
                <a:buChar char="§"/>
              </a:pPr>
              <a:r>
                <a:rPr lang="de-DE" sz="1200" dirty="0">
                  <a:solidFill>
                    <a:schemeClr val="tx1"/>
                  </a:solidFill>
                </a:rPr>
                <a:t>ER Finanzierungsmöglichkeiten </a:t>
              </a:r>
            </a:p>
          </p:txBody>
        </p:sp>
      </p:grpSp>
      <p:grpSp>
        <p:nvGrpSpPr>
          <p:cNvPr id="30" name="Group 29">
            <a:extLst>
              <a:ext uri="{FF2B5EF4-FFF2-40B4-BE49-F238E27FC236}">
                <a16:creationId xmlns:a16="http://schemas.microsoft.com/office/drawing/2014/main" id="{A6B577EF-6A96-6AA9-FFDE-085DFE57C839}"/>
              </a:ext>
            </a:extLst>
          </p:cNvPr>
          <p:cNvGrpSpPr/>
          <p:nvPr/>
        </p:nvGrpSpPr>
        <p:grpSpPr>
          <a:xfrm>
            <a:off x="4468306" y="2618901"/>
            <a:ext cx="4769962" cy="729740"/>
            <a:chOff x="4468306" y="2354950"/>
            <a:chExt cx="4769962" cy="976387"/>
          </a:xfrm>
        </p:grpSpPr>
        <p:sp>
          <p:nvSpPr>
            <p:cNvPr id="21" name="Rectangle 20">
              <a:extLst>
                <a:ext uri="{FF2B5EF4-FFF2-40B4-BE49-F238E27FC236}">
                  <a16:creationId xmlns:a16="http://schemas.microsoft.com/office/drawing/2014/main" id="{FEE6E022-EED7-4455-A306-5B2268064DBA}"/>
                </a:ext>
              </a:extLst>
            </p:cNvPr>
            <p:cNvSpPr/>
            <p:nvPr/>
          </p:nvSpPr>
          <p:spPr>
            <a:xfrm>
              <a:off x="4468306" y="2360378"/>
              <a:ext cx="1814570" cy="9709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Aufklärung / Sensibilisierung: </a:t>
              </a:r>
            </a:p>
          </p:txBody>
        </p:sp>
        <p:sp>
          <p:nvSpPr>
            <p:cNvPr id="26" name="Rectangle 25">
              <a:extLst>
                <a:ext uri="{FF2B5EF4-FFF2-40B4-BE49-F238E27FC236}">
                  <a16:creationId xmlns:a16="http://schemas.microsoft.com/office/drawing/2014/main" id="{952407D4-4466-76B8-FDF8-C5B681920BDB}"/>
                </a:ext>
              </a:extLst>
            </p:cNvPr>
            <p:cNvSpPr/>
            <p:nvPr/>
          </p:nvSpPr>
          <p:spPr>
            <a:xfrm>
              <a:off x="6564031" y="2354950"/>
              <a:ext cx="2674237" cy="9709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200" dirty="0">
                  <a:solidFill>
                    <a:srgbClr val="00B050"/>
                  </a:solidFill>
                </a:rPr>
                <a:t>Referat Medien / Handy</a:t>
              </a:r>
            </a:p>
            <a:p>
              <a:pPr marL="285750" indent="-285750">
                <a:buFont typeface="Wingdings" panose="05000000000000000000" pitchFamily="2" charset="2"/>
                <a:buChar char="§"/>
              </a:pPr>
              <a:r>
                <a:rPr lang="de-DE" sz="1200" dirty="0">
                  <a:solidFill>
                    <a:srgbClr val="00B050"/>
                  </a:solidFill>
                </a:rPr>
                <a:t>Referat Suchtprävention</a:t>
              </a:r>
            </a:p>
            <a:p>
              <a:pPr marL="285750" indent="-285750">
                <a:buFont typeface="Wingdings" panose="05000000000000000000" pitchFamily="2" charset="2"/>
                <a:buChar char="§"/>
              </a:pPr>
              <a:r>
                <a:rPr lang="de-DE" sz="1200" dirty="0">
                  <a:solidFill>
                    <a:schemeClr val="tx1"/>
                  </a:solidFill>
                </a:rPr>
                <a:t>Depression + Suizidalität</a:t>
              </a:r>
            </a:p>
            <a:p>
              <a:pPr marL="285750" indent="-285750">
                <a:buFont typeface="Wingdings" panose="05000000000000000000" pitchFamily="2" charset="2"/>
                <a:buChar char="§"/>
              </a:pPr>
              <a:r>
                <a:rPr lang="de-DE" sz="1200" dirty="0">
                  <a:solidFill>
                    <a:schemeClr val="tx1"/>
                  </a:solidFill>
                </a:rPr>
                <a:t>Referat Mobbing</a:t>
              </a:r>
            </a:p>
          </p:txBody>
        </p:sp>
      </p:grpSp>
      <p:grpSp>
        <p:nvGrpSpPr>
          <p:cNvPr id="31" name="Group 30">
            <a:extLst>
              <a:ext uri="{FF2B5EF4-FFF2-40B4-BE49-F238E27FC236}">
                <a16:creationId xmlns:a16="http://schemas.microsoft.com/office/drawing/2014/main" id="{EA9F57C5-DBA7-4551-2262-937A3E26F01D}"/>
              </a:ext>
            </a:extLst>
          </p:cNvPr>
          <p:cNvGrpSpPr/>
          <p:nvPr/>
        </p:nvGrpSpPr>
        <p:grpSpPr>
          <a:xfrm>
            <a:off x="4468306" y="3580432"/>
            <a:ext cx="4766893" cy="626572"/>
            <a:chOff x="4468306" y="3602195"/>
            <a:chExt cx="4766893" cy="981815"/>
          </a:xfrm>
        </p:grpSpPr>
        <p:sp>
          <p:nvSpPr>
            <p:cNvPr id="22" name="Rectangle 21">
              <a:extLst>
                <a:ext uri="{FF2B5EF4-FFF2-40B4-BE49-F238E27FC236}">
                  <a16:creationId xmlns:a16="http://schemas.microsoft.com/office/drawing/2014/main" id="{385161BA-06A7-D858-37B7-7C4BB33FCF93}"/>
                </a:ext>
              </a:extLst>
            </p:cNvPr>
            <p:cNvSpPr/>
            <p:nvPr/>
          </p:nvSpPr>
          <p:spPr>
            <a:xfrm>
              <a:off x="4468306" y="3613051"/>
              <a:ext cx="1814570" cy="9709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Schulwegsicherheit: </a:t>
              </a:r>
            </a:p>
          </p:txBody>
        </p:sp>
        <p:sp>
          <p:nvSpPr>
            <p:cNvPr id="27" name="Rectangle 26">
              <a:extLst>
                <a:ext uri="{FF2B5EF4-FFF2-40B4-BE49-F238E27FC236}">
                  <a16:creationId xmlns:a16="http://schemas.microsoft.com/office/drawing/2014/main" id="{8A4B29A6-FF35-4B29-8724-778AD4E3F0EF}"/>
                </a:ext>
              </a:extLst>
            </p:cNvPr>
            <p:cNvSpPr/>
            <p:nvPr/>
          </p:nvSpPr>
          <p:spPr>
            <a:xfrm>
              <a:off x="6560962" y="3602195"/>
              <a:ext cx="2674237" cy="9709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200" dirty="0">
                  <a:solidFill>
                    <a:srgbClr val="00B050"/>
                  </a:solidFill>
                </a:rPr>
                <a:t>Baustellensituation neues Schulhaus </a:t>
              </a:r>
            </a:p>
            <a:p>
              <a:pPr marL="285750" indent="-285750">
                <a:buFont typeface="Wingdings" panose="05000000000000000000" pitchFamily="2" charset="2"/>
                <a:buChar char="§"/>
              </a:pPr>
              <a:r>
                <a:rPr lang="de-DE" sz="1200" dirty="0">
                  <a:solidFill>
                    <a:schemeClr val="tx1"/>
                  </a:solidFill>
                </a:rPr>
                <a:t>Lotsendienst </a:t>
              </a:r>
            </a:p>
          </p:txBody>
        </p:sp>
      </p:grpSp>
      <p:grpSp>
        <p:nvGrpSpPr>
          <p:cNvPr id="32" name="Group 31">
            <a:extLst>
              <a:ext uri="{FF2B5EF4-FFF2-40B4-BE49-F238E27FC236}">
                <a16:creationId xmlns:a16="http://schemas.microsoft.com/office/drawing/2014/main" id="{B2E839EF-0D1E-AF89-237E-FD585DA4ECCE}"/>
              </a:ext>
            </a:extLst>
          </p:cNvPr>
          <p:cNvGrpSpPr/>
          <p:nvPr/>
        </p:nvGrpSpPr>
        <p:grpSpPr>
          <a:xfrm>
            <a:off x="4468306" y="4464577"/>
            <a:ext cx="4748451" cy="619644"/>
            <a:chOff x="4486748" y="5002589"/>
            <a:chExt cx="4748451" cy="1008529"/>
          </a:xfrm>
        </p:grpSpPr>
        <p:sp>
          <p:nvSpPr>
            <p:cNvPr id="23" name="Rectangle 22">
              <a:extLst>
                <a:ext uri="{FF2B5EF4-FFF2-40B4-BE49-F238E27FC236}">
                  <a16:creationId xmlns:a16="http://schemas.microsoft.com/office/drawing/2014/main" id="{18B19A26-7AA2-DAA3-62D2-BB5F18CFBB09}"/>
                </a:ext>
              </a:extLst>
            </p:cNvPr>
            <p:cNvSpPr/>
            <p:nvPr/>
          </p:nvSpPr>
          <p:spPr>
            <a:xfrm>
              <a:off x="4486748" y="5040159"/>
              <a:ext cx="1814570" cy="9709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Erweitertes Schulangebot: </a:t>
              </a:r>
            </a:p>
          </p:txBody>
        </p:sp>
        <p:sp>
          <p:nvSpPr>
            <p:cNvPr id="28" name="Rectangle 27">
              <a:extLst>
                <a:ext uri="{FF2B5EF4-FFF2-40B4-BE49-F238E27FC236}">
                  <a16:creationId xmlns:a16="http://schemas.microsoft.com/office/drawing/2014/main" id="{8BFE8126-BB5F-7AA6-5DD4-68AD60867843}"/>
                </a:ext>
              </a:extLst>
            </p:cNvPr>
            <p:cNvSpPr/>
            <p:nvPr/>
          </p:nvSpPr>
          <p:spPr>
            <a:xfrm>
              <a:off x="6560962" y="5002589"/>
              <a:ext cx="2674237" cy="9709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200" dirty="0" err="1">
                  <a:solidFill>
                    <a:srgbClr val="00B050"/>
                  </a:solidFill>
                </a:rPr>
                <a:t>Appetito</a:t>
              </a:r>
              <a:r>
                <a:rPr lang="de-DE" sz="1200" dirty="0">
                  <a:solidFill>
                    <a:srgbClr val="00B050"/>
                  </a:solidFill>
                </a:rPr>
                <a:t>, initiiert</a:t>
              </a:r>
            </a:p>
            <a:p>
              <a:pPr marL="285750" indent="-285750">
                <a:buFont typeface="Wingdings" panose="05000000000000000000" pitchFamily="2" charset="2"/>
                <a:buChar char="§"/>
              </a:pPr>
              <a:r>
                <a:rPr lang="de-DE" sz="1200" dirty="0">
                  <a:solidFill>
                    <a:schemeClr val="tx1"/>
                  </a:solidFill>
                </a:rPr>
                <a:t>Hausaufgabenhilfe</a:t>
              </a:r>
              <a:r>
                <a:rPr lang="de-DE" sz="1200" dirty="0">
                  <a:solidFill>
                    <a:srgbClr val="00B050"/>
                  </a:solidFill>
                </a:rPr>
                <a:t> </a:t>
              </a:r>
            </a:p>
          </p:txBody>
        </p:sp>
      </p:grpSp>
      <p:sp>
        <p:nvSpPr>
          <p:cNvPr id="33" name="Arrow: Chevron 32">
            <a:extLst>
              <a:ext uri="{FF2B5EF4-FFF2-40B4-BE49-F238E27FC236}">
                <a16:creationId xmlns:a16="http://schemas.microsoft.com/office/drawing/2014/main" id="{BAAFB438-CDA3-5588-FC78-97F7FD8DCCD7}"/>
              </a:ext>
            </a:extLst>
          </p:cNvPr>
          <p:cNvSpPr/>
          <p:nvPr/>
        </p:nvSpPr>
        <p:spPr>
          <a:xfrm>
            <a:off x="9494843" y="1629725"/>
            <a:ext cx="358218" cy="3398187"/>
          </a:xfrm>
          <a:prstGeom prst="chevro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C1D6F0FA-266B-B620-460A-1EEBE0F0AF2E}"/>
              </a:ext>
            </a:extLst>
          </p:cNvPr>
          <p:cNvSpPr txBox="1"/>
          <p:nvPr/>
        </p:nvSpPr>
        <p:spPr>
          <a:xfrm>
            <a:off x="10019907" y="2327763"/>
            <a:ext cx="1814570" cy="1815882"/>
          </a:xfrm>
          <a:prstGeom prst="rect">
            <a:avLst/>
          </a:prstGeom>
          <a:solidFill>
            <a:schemeClr val="accent1">
              <a:lumMod val="20000"/>
              <a:lumOff val="80000"/>
            </a:schemeClr>
          </a:solidFill>
        </p:spPr>
        <p:txBody>
          <a:bodyPr wrap="square" rtlCol="0" anchor="ctr">
            <a:spAutoFit/>
          </a:bodyPr>
          <a:lstStyle/>
          <a:p>
            <a:pPr algn="ctr"/>
            <a:r>
              <a:rPr lang="de-CH" sz="1600" dirty="0">
                <a:latin typeface="Arial" panose="020B0604020202020204" pitchFamily="34" charset="0"/>
                <a:cs typeface="Arial" panose="020B0604020202020204" pitchFamily="34" charset="0"/>
              </a:rPr>
              <a:t>Weitere </a:t>
            </a:r>
          </a:p>
          <a:p>
            <a:pPr algn="ctr"/>
            <a:endParaRPr lang="de-CH" sz="1600" dirty="0">
              <a:latin typeface="Arial" panose="020B0604020202020204" pitchFamily="34" charset="0"/>
              <a:cs typeface="Arial" panose="020B0604020202020204" pitchFamily="34" charset="0"/>
            </a:endParaRPr>
          </a:p>
          <a:p>
            <a:pPr algn="ctr"/>
            <a:r>
              <a:rPr lang="de-CH" sz="1600" dirty="0">
                <a:latin typeface="Arial" panose="020B0604020202020204" pitchFamily="34" charset="0"/>
                <a:cs typeface="Arial" panose="020B0604020202020204" pitchFamily="34" charset="0"/>
              </a:rPr>
              <a:t>Themenwünsche </a:t>
            </a:r>
          </a:p>
          <a:p>
            <a:pPr algn="ctr"/>
            <a:endParaRPr lang="de-CH" sz="1600" dirty="0">
              <a:latin typeface="Arial" panose="020B0604020202020204" pitchFamily="34" charset="0"/>
              <a:cs typeface="Arial" panose="020B0604020202020204" pitchFamily="34" charset="0"/>
            </a:endParaRPr>
          </a:p>
          <a:p>
            <a:pPr algn="ctr"/>
            <a:r>
              <a:rPr lang="de-CH" sz="1600" dirty="0">
                <a:latin typeface="Arial" panose="020B0604020202020204" pitchFamily="34" charset="0"/>
                <a:cs typeface="Arial" panose="020B0604020202020204" pitchFamily="34" charset="0"/>
              </a:rPr>
              <a:t>für SJ 24/25?</a:t>
            </a:r>
          </a:p>
          <a:p>
            <a:pPr algn="ctr"/>
            <a:endParaRPr lang="de-CH" sz="1600" dirty="0">
              <a:latin typeface="Arial" panose="020B0604020202020204" pitchFamily="34" charset="0"/>
              <a:cs typeface="Arial" panose="020B0604020202020204" pitchFamily="34" charset="0"/>
            </a:endParaRPr>
          </a:p>
          <a:p>
            <a:pPr algn="ctr"/>
            <a:r>
              <a:rPr lang="de-CH"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1D8A6ADC-47EF-4DE0-6676-19CEFBAF1724}"/>
              </a:ext>
            </a:extLst>
          </p:cNvPr>
          <p:cNvGrpSpPr/>
          <p:nvPr/>
        </p:nvGrpSpPr>
        <p:grpSpPr>
          <a:xfrm>
            <a:off x="4490342" y="5287065"/>
            <a:ext cx="4748451" cy="619645"/>
            <a:chOff x="4486748" y="5002588"/>
            <a:chExt cx="4748451" cy="1008530"/>
          </a:xfrm>
        </p:grpSpPr>
        <p:sp>
          <p:nvSpPr>
            <p:cNvPr id="36" name="Rectangle 35">
              <a:extLst>
                <a:ext uri="{FF2B5EF4-FFF2-40B4-BE49-F238E27FC236}">
                  <a16:creationId xmlns:a16="http://schemas.microsoft.com/office/drawing/2014/main" id="{03821AEC-9F81-057B-7C61-A9F86E3B02CA}"/>
                </a:ext>
              </a:extLst>
            </p:cNvPr>
            <p:cNvSpPr/>
            <p:nvPr/>
          </p:nvSpPr>
          <p:spPr>
            <a:xfrm>
              <a:off x="4486748" y="5040159"/>
              <a:ext cx="1814570" cy="97095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«Parkplatz» Themen: </a:t>
              </a:r>
            </a:p>
          </p:txBody>
        </p:sp>
        <p:sp>
          <p:nvSpPr>
            <p:cNvPr id="37" name="Rectangle 36">
              <a:extLst>
                <a:ext uri="{FF2B5EF4-FFF2-40B4-BE49-F238E27FC236}">
                  <a16:creationId xmlns:a16="http://schemas.microsoft.com/office/drawing/2014/main" id="{509E6617-512E-97AB-D4EB-BD58A93F6CF3}"/>
                </a:ext>
              </a:extLst>
            </p:cNvPr>
            <p:cNvSpPr/>
            <p:nvPr/>
          </p:nvSpPr>
          <p:spPr>
            <a:xfrm>
              <a:off x="6560962" y="5002588"/>
              <a:ext cx="2674237" cy="9709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DE" sz="1200" dirty="0">
                  <a:solidFill>
                    <a:schemeClr val="tx1"/>
                  </a:solidFill>
                </a:rPr>
                <a:t>Pausenplatzgestaltung durch TV?</a:t>
              </a:r>
            </a:p>
            <a:p>
              <a:pPr marL="285750" indent="-285750">
                <a:buFont typeface="Wingdings" panose="05000000000000000000" pitchFamily="2" charset="2"/>
                <a:buChar char="§"/>
              </a:pPr>
              <a:r>
                <a:rPr lang="de-DE" sz="1200" dirty="0">
                  <a:solidFill>
                    <a:schemeClr val="tx1"/>
                  </a:solidFill>
                </a:rPr>
                <a:t>…</a:t>
              </a:r>
            </a:p>
          </p:txBody>
        </p:sp>
      </p:grpSp>
      <p:sp>
        <p:nvSpPr>
          <p:cNvPr id="38" name="TextBox 37">
            <a:extLst>
              <a:ext uri="{FF2B5EF4-FFF2-40B4-BE49-F238E27FC236}">
                <a16:creationId xmlns:a16="http://schemas.microsoft.com/office/drawing/2014/main" id="{8B9A7C80-2C4B-DBFA-F2BE-8C63590E3ACB}"/>
              </a:ext>
            </a:extLst>
          </p:cNvPr>
          <p:cNvSpPr txBox="1"/>
          <p:nvPr/>
        </p:nvSpPr>
        <p:spPr>
          <a:xfrm>
            <a:off x="373450" y="6088809"/>
            <a:ext cx="5024487" cy="246221"/>
          </a:xfrm>
          <a:prstGeom prst="rect">
            <a:avLst/>
          </a:prstGeom>
          <a:noFill/>
        </p:spPr>
        <p:txBody>
          <a:bodyPr wrap="square" rtlCol="0">
            <a:spAutoFit/>
          </a:bodyPr>
          <a:lstStyle/>
          <a:p>
            <a:r>
              <a:rPr lang="de-CH" sz="1000" dirty="0">
                <a:solidFill>
                  <a:srgbClr val="00B050"/>
                </a:solidFill>
                <a:latin typeface="Arial" panose="020B0604020202020204" pitchFamily="34" charset="0"/>
                <a:cs typeface="Arial" panose="020B0604020202020204" pitchFamily="34" charset="0"/>
              </a:rPr>
              <a:t>Grün: angegangene/finalisierte Projekte SJ 23/24</a:t>
            </a:r>
            <a:endParaRPr lang="en-US" sz="1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1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377242" cy="681250"/>
          </a:xfrm>
        </p:spPr>
        <p:txBody>
          <a:bodyPr vert="horz" lIns="91440" tIns="45720" rIns="91440" bIns="45720" rtlCol="0" anchor="ctr">
            <a:normAutofit fontScale="90000"/>
          </a:bodyPr>
          <a:lstStyle/>
          <a:p>
            <a:pPr defTabSz="631825"/>
            <a:r>
              <a:rPr lang="de-CH" dirty="0">
                <a:latin typeface="Arial" panose="020B0604020202020204" pitchFamily="34" charset="0"/>
                <a:cs typeface="Arial" panose="020B0604020202020204" pitchFamily="34" charset="0"/>
              </a:rPr>
              <a:t>	Varia / Anfragen von Eltern</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11</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838200"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7</a:t>
            </a:r>
          </a:p>
        </p:txBody>
      </p:sp>
      <p:sp>
        <p:nvSpPr>
          <p:cNvPr id="8" name="Title 1">
            <a:extLst>
              <a:ext uri="{FF2B5EF4-FFF2-40B4-BE49-F238E27FC236}">
                <a16:creationId xmlns:a16="http://schemas.microsoft.com/office/drawing/2014/main" id="{9A1D68BE-1047-CA76-E8BA-3B14A66D7EF4}"/>
              </a:ext>
            </a:extLst>
          </p:cNvPr>
          <p:cNvSpPr txBox="1">
            <a:spLocks/>
          </p:cNvSpPr>
          <p:nvPr/>
        </p:nvSpPr>
        <p:spPr>
          <a:xfrm>
            <a:off x="132886" y="1537282"/>
            <a:ext cx="11377242" cy="7534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defTabSz="631825">
              <a:buFont typeface="Wingdings" panose="05000000000000000000" pitchFamily="2" charset="2"/>
              <a:buChar char="§"/>
            </a:pPr>
            <a:r>
              <a:rPr lang="de-CH" sz="1200" dirty="0">
                <a:latin typeface="Arial" panose="020B0604020202020204" pitchFamily="34" charset="0"/>
                <a:cs typeface="Arial" panose="020B0604020202020204" pitchFamily="34" charset="0"/>
              </a:rPr>
              <a:t>Leuchtwesten Kindergartenkinder?</a:t>
            </a:r>
          </a:p>
          <a:p>
            <a:pPr marL="571500" indent="-571500" defTabSz="631825">
              <a:buFont typeface="Wingdings" panose="05000000000000000000" pitchFamily="2" charset="2"/>
              <a:buChar char="§"/>
            </a:pPr>
            <a:r>
              <a:rPr lang="de-CH" sz="1200" dirty="0">
                <a:latin typeface="Arial" panose="020B0604020202020204" pitchFamily="34" charset="0"/>
                <a:cs typeface="Arial" panose="020B0604020202020204" pitchFamily="34" charset="0"/>
              </a:rPr>
              <a:t>Anfrage Kooperation Schulsport – Tanzstunden von Yin Yang</a:t>
            </a:r>
          </a:p>
          <a:p>
            <a:pPr marL="571500" indent="-571500" defTabSz="631825">
              <a:buFont typeface="Wingdings" panose="05000000000000000000" pitchFamily="2" charset="2"/>
              <a:buChar char="§"/>
            </a:pPr>
            <a:r>
              <a:rPr lang="de-CH" sz="1200" dirty="0">
                <a:latin typeface="Arial" panose="020B0604020202020204" pitchFamily="34" charset="0"/>
                <a:cs typeface="Arial" panose="020B0604020202020204" pitchFamily="34" charset="0"/>
              </a:rPr>
              <a:t>Läuse</a:t>
            </a:r>
          </a:p>
          <a:p>
            <a:pPr defTabSz="631825"/>
            <a:endParaRPr lang="de-CH" sz="12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C3A21B6-B01E-6304-5A9D-6D13A0BE74BD}"/>
              </a:ext>
            </a:extLst>
          </p:cNvPr>
          <p:cNvSpPr txBox="1">
            <a:spLocks/>
          </p:cNvSpPr>
          <p:nvPr/>
        </p:nvSpPr>
        <p:spPr>
          <a:xfrm>
            <a:off x="132886" y="2592279"/>
            <a:ext cx="11377242" cy="6812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31825"/>
            <a:endParaRPr lang="de-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71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858750" y="192172"/>
            <a:ext cx="11377242" cy="681250"/>
          </a:xfrm>
        </p:spPr>
        <p:txBody>
          <a:bodyPr vert="horz" lIns="91440" tIns="45720" rIns="91440" bIns="45720" rtlCol="0" anchor="ctr">
            <a:normAutofit fontScale="90000"/>
          </a:bodyPr>
          <a:lstStyle/>
          <a:p>
            <a:r>
              <a:rPr lang="de-CH" dirty="0">
                <a:latin typeface="Arial" panose="020B0604020202020204" pitchFamily="34" charset="0"/>
                <a:cs typeface="Arial" panose="020B0604020202020204" pitchFamily="34" charset="0"/>
              </a:rPr>
              <a:t>Nächste Sitzung </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12</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838200"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8</a:t>
            </a:r>
            <a:endParaRPr lang="en-US" sz="40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36C98C7-BF5F-3F06-411F-8FFED0105BD0}"/>
              </a:ext>
            </a:extLst>
          </p:cNvPr>
          <p:cNvSpPr txBox="1"/>
          <p:nvPr/>
        </p:nvSpPr>
        <p:spPr>
          <a:xfrm>
            <a:off x="400765" y="1265045"/>
            <a:ext cx="11477008" cy="338554"/>
          </a:xfrm>
          <a:prstGeom prst="rect">
            <a:avLst/>
          </a:prstGeom>
          <a:noFill/>
        </p:spPr>
        <p:txBody>
          <a:bodyPr wrap="square" rtlCol="0">
            <a:spAutoFit/>
          </a:bodyPr>
          <a:lstStyle/>
          <a:p>
            <a:pPr marL="285750" indent="-285750">
              <a:buFont typeface="Wingdings" panose="05000000000000000000" pitchFamily="2" charset="2"/>
              <a:buChar char="§"/>
            </a:pPr>
            <a:r>
              <a:rPr lang="de-CH" sz="1600" b="1" dirty="0">
                <a:latin typeface="Arial" panose="020B0604020202020204" pitchFamily="34" charset="0"/>
                <a:cs typeface="Arial" panose="020B0604020202020204" pitchFamily="34" charset="0"/>
              </a:rPr>
              <a:t>November 2024</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51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75C-BAAA-D051-C832-023C49E5B7C6}"/>
              </a:ext>
            </a:extLst>
          </p:cNvPr>
          <p:cNvSpPr>
            <a:spLocks noGrp="1"/>
          </p:cNvSpPr>
          <p:nvPr>
            <p:ph type="title"/>
          </p:nvPr>
        </p:nvSpPr>
        <p:spPr/>
        <p:txBody>
          <a:bodyPr/>
          <a:lstStyle/>
          <a:p>
            <a:r>
              <a:rPr lang="de-CH" dirty="0"/>
              <a:t>Anhang</a:t>
            </a:r>
            <a:br>
              <a:rPr lang="de-CH" dirty="0"/>
            </a:br>
            <a:r>
              <a:rPr lang="de-CH" dirty="0"/>
              <a:t/>
            </a:r>
            <a:br>
              <a:rPr lang="de-CH" dirty="0"/>
            </a:br>
            <a:endParaRPr lang="en-US" dirty="0"/>
          </a:p>
        </p:txBody>
      </p:sp>
      <p:sp>
        <p:nvSpPr>
          <p:cNvPr id="4" name="Date Placeholder 3">
            <a:extLst>
              <a:ext uri="{FF2B5EF4-FFF2-40B4-BE49-F238E27FC236}">
                <a16:creationId xmlns:a16="http://schemas.microsoft.com/office/drawing/2014/main" id="{44B7D8C8-E64C-7C56-6E3D-9FF84116C2A7}"/>
              </a:ext>
            </a:extLst>
          </p:cNvPr>
          <p:cNvSpPr>
            <a:spLocks noGrp="1"/>
          </p:cNvSpPr>
          <p:nvPr>
            <p:ph type="dt" sz="half" idx="10"/>
          </p:nvPr>
        </p:nvSpPr>
        <p:spPr/>
        <p:txBody>
          <a:bodyPr/>
          <a:lstStyle/>
          <a:p>
            <a:r>
              <a:rPr lang="en-US" dirty="0"/>
              <a:t>16.09.2024</a:t>
            </a:r>
          </a:p>
        </p:txBody>
      </p:sp>
      <p:sp>
        <p:nvSpPr>
          <p:cNvPr id="5" name="Footer Placeholder 4">
            <a:extLst>
              <a:ext uri="{FF2B5EF4-FFF2-40B4-BE49-F238E27FC236}">
                <a16:creationId xmlns:a16="http://schemas.microsoft.com/office/drawing/2014/main" id="{258F5D3B-5A57-9D44-7132-977E9B55FF54}"/>
              </a:ext>
            </a:extLst>
          </p:cNvPr>
          <p:cNvSpPr>
            <a:spLocks noGrp="1"/>
          </p:cNvSpPr>
          <p:nvPr>
            <p:ph type="ftr" sz="quarter" idx="11"/>
          </p:nvPr>
        </p:nvSpPr>
        <p:spPr/>
        <p:txBody>
          <a:bodyPr/>
          <a:lstStyle/>
          <a:p>
            <a:r>
              <a:rPr lang="en-US"/>
              <a:t>ER Präsidium </a:t>
            </a:r>
          </a:p>
        </p:txBody>
      </p:sp>
      <p:sp>
        <p:nvSpPr>
          <p:cNvPr id="6" name="Slide Number Placeholder 5">
            <a:extLst>
              <a:ext uri="{FF2B5EF4-FFF2-40B4-BE49-F238E27FC236}">
                <a16:creationId xmlns:a16="http://schemas.microsoft.com/office/drawing/2014/main" id="{5D257CEF-63D0-11D9-5A19-AAC9E2559D9E}"/>
              </a:ext>
            </a:extLst>
          </p:cNvPr>
          <p:cNvSpPr>
            <a:spLocks noGrp="1"/>
          </p:cNvSpPr>
          <p:nvPr>
            <p:ph type="sldNum" sz="quarter" idx="12"/>
          </p:nvPr>
        </p:nvSpPr>
        <p:spPr/>
        <p:txBody>
          <a:bodyPr/>
          <a:lstStyle/>
          <a:p>
            <a:fld id="{6E240380-D726-45CB-95AD-A4C91C8DCC74}" type="slidenum">
              <a:rPr lang="en-US" smtClean="0"/>
              <a:t>13</a:t>
            </a:fld>
            <a:endParaRPr lang="en-US"/>
          </a:p>
        </p:txBody>
      </p:sp>
    </p:spTree>
    <p:extLst>
      <p:ext uri="{BB962C8B-B14F-4D97-AF65-F5344CB8AC3E}">
        <p14:creationId xmlns:p14="http://schemas.microsoft.com/office/powerpoint/2010/main" val="282375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377242" cy="681250"/>
          </a:xfrm>
        </p:spPr>
        <p:txBody>
          <a:bodyPr vert="horz" lIns="91440" tIns="45720" rIns="91440" bIns="45720" rtlCol="0" anchor="ctr">
            <a:normAutofit fontScale="90000"/>
          </a:bodyPr>
          <a:lstStyle/>
          <a:p>
            <a:r>
              <a:rPr lang="de-CH" dirty="0">
                <a:latin typeface="Arial" panose="020B0604020202020204" pitchFamily="34" charset="0"/>
                <a:cs typeface="Arial" panose="020B0604020202020204" pitchFamily="34" charset="0"/>
              </a:rPr>
              <a:t>Parkplatz: Themen die «irgendwie rumschwirren»</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14</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3" name="TextBox 2">
            <a:extLst>
              <a:ext uri="{FF2B5EF4-FFF2-40B4-BE49-F238E27FC236}">
                <a16:creationId xmlns:a16="http://schemas.microsoft.com/office/drawing/2014/main" id="{136C98C7-BF5F-3F06-411F-8FFED0105BD0}"/>
              </a:ext>
            </a:extLst>
          </p:cNvPr>
          <p:cNvSpPr txBox="1"/>
          <p:nvPr/>
        </p:nvSpPr>
        <p:spPr>
          <a:xfrm>
            <a:off x="261719" y="1265045"/>
            <a:ext cx="8209835" cy="1077218"/>
          </a:xfrm>
          <a:prstGeom prst="rect">
            <a:avLst/>
          </a:prstGeom>
          <a:noFill/>
        </p:spPr>
        <p:txBody>
          <a:bodyPr wrap="square" rtlCol="0">
            <a:spAutoFit/>
          </a:bodyPr>
          <a:lstStyle/>
          <a:p>
            <a:pPr marL="285750" indent="-285750">
              <a:buFont typeface="Wingdings" panose="05000000000000000000" pitchFamily="2" charset="2"/>
              <a:buChar char="§"/>
            </a:pPr>
            <a:r>
              <a:rPr lang="de-CH" sz="1600" b="1">
                <a:latin typeface="Arial" panose="020B0604020202020204" pitchFamily="34" charset="0"/>
                <a:cs typeface="Arial" panose="020B0604020202020204" pitchFamily="34" charset="0"/>
              </a:rPr>
              <a:t>Pausenplatzgestaltung?</a:t>
            </a:r>
            <a:endParaRPr lang="de-CH"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de-CH" sz="1600" b="1"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de-CH"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64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858750" y="192172"/>
            <a:ext cx="11377242" cy="681250"/>
          </a:xfrm>
        </p:spPr>
        <p:txBody>
          <a:bodyPr vert="horz" lIns="91440" tIns="45720" rIns="91440" bIns="45720" rtlCol="0" anchor="ctr">
            <a:noAutofit/>
          </a:bodyPr>
          <a:lstStyle/>
          <a:p>
            <a:r>
              <a:rPr lang="de-CH" sz="3200" dirty="0">
                <a:latin typeface="Arial" panose="020B0604020202020204" pitchFamily="34" charset="0"/>
                <a:cs typeface="Arial" panose="020B0604020202020204" pitchFamily="34" charset="0"/>
              </a:rPr>
              <a:t>ER Internes: Was haben wir im 1. Jahr erreicht (</a:t>
            </a:r>
            <a:r>
              <a:rPr lang="de-CH" sz="3200" dirty="0" err="1">
                <a:latin typeface="Arial" panose="020B0604020202020204" pitchFamily="34" charset="0"/>
                <a:cs typeface="Arial" panose="020B0604020202020204" pitchFamily="34" charset="0"/>
              </a:rPr>
              <a:t>Onepager</a:t>
            </a:r>
            <a:r>
              <a:rPr lang="de-CH"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15</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490194"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anose="020B0604020202020204" pitchFamily="34" charset="0"/>
              <a:cs typeface="Arial" panose="020B0604020202020204" pitchFamily="34" charset="0"/>
            </a:endParaRPr>
          </a:p>
        </p:txBody>
      </p:sp>
      <p:sp>
        <p:nvSpPr>
          <p:cNvPr id="8" name="Explosion: 8 Zacken 7">
            <a:extLst>
              <a:ext uri="{FF2B5EF4-FFF2-40B4-BE49-F238E27FC236}">
                <a16:creationId xmlns:a16="http://schemas.microsoft.com/office/drawing/2014/main" id="{86624469-1337-F6D0-C0C4-11B9F35D7859}"/>
              </a:ext>
            </a:extLst>
          </p:cNvPr>
          <p:cNvSpPr/>
          <p:nvPr/>
        </p:nvSpPr>
        <p:spPr>
          <a:xfrm>
            <a:off x="4038600" y="2805159"/>
            <a:ext cx="2913992" cy="2215053"/>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b="1" dirty="0"/>
              <a:t>ER 2023/2024</a:t>
            </a:r>
          </a:p>
        </p:txBody>
      </p:sp>
      <p:sp>
        <p:nvSpPr>
          <p:cNvPr id="13" name="Rechteck: abgerundete Ecken 12">
            <a:extLst>
              <a:ext uri="{FF2B5EF4-FFF2-40B4-BE49-F238E27FC236}">
                <a16:creationId xmlns:a16="http://schemas.microsoft.com/office/drawing/2014/main" id="{964171E9-1AC1-DF17-8D42-ED93E2D17C67}"/>
              </a:ext>
            </a:extLst>
          </p:cNvPr>
          <p:cNvSpPr/>
          <p:nvPr/>
        </p:nvSpPr>
        <p:spPr>
          <a:xfrm rot="688464">
            <a:off x="5482417" y="5082558"/>
            <a:ext cx="1253358" cy="10405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Einsatz </a:t>
            </a:r>
            <a:r>
              <a:rPr lang="de-CH" dirty="0" err="1"/>
              <a:t>Appettito</a:t>
            </a:r>
            <a:endParaRPr lang="de-CH" dirty="0"/>
          </a:p>
        </p:txBody>
      </p:sp>
      <p:sp>
        <p:nvSpPr>
          <p:cNvPr id="14" name="Rechteck: abgerundete Ecken 13">
            <a:extLst>
              <a:ext uri="{FF2B5EF4-FFF2-40B4-BE49-F238E27FC236}">
                <a16:creationId xmlns:a16="http://schemas.microsoft.com/office/drawing/2014/main" id="{CB39FA5A-3E88-8AEF-047F-33B2761F13AF}"/>
              </a:ext>
            </a:extLst>
          </p:cNvPr>
          <p:cNvSpPr/>
          <p:nvPr/>
        </p:nvSpPr>
        <p:spPr>
          <a:xfrm rot="19849780">
            <a:off x="395478" y="1620820"/>
            <a:ext cx="3071568" cy="18115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Baustelle/</a:t>
            </a:r>
          </a:p>
          <a:p>
            <a:pPr algn="ctr"/>
            <a:r>
              <a:rPr lang="de-CH" dirty="0"/>
              <a:t>Schulwegsicherheit</a:t>
            </a:r>
          </a:p>
          <a:p>
            <a:pPr algn="ctr"/>
            <a:endParaRPr lang="de-CH" dirty="0"/>
          </a:p>
          <a:p>
            <a:pPr marL="285750" indent="-285750" algn="ctr">
              <a:buFont typeface="Arial" panose="020B0604020202020204" pitchFamily="34" charset="0"/>
              <a:buChar char="•"/>
            </a:pPr>
            <a:r>
              <a:rPr lang="de-CH" sz="1400" dirty="0"/>
              <a:t>Leuchtwesten </a:t>
            </a:r>
            <a:r>
              <a:rPr lang="de-CH" sz="1400" dirty="0" err="1"/>
              <a:t>KiGa</a:t>
            </a:r>
            <a:endParaRPr lang="de-CH" sz="1400" dirty="0"/>
          </a:p>
          <a:p>
            <a:pPr marL="285750" indent="-285750" algn="ctr">
              <a:buFont typeface="Arial" panose="020B0604020202020204" pitchFamily="34" charset="0"/>
              <a:buChar char="•"/>
            </a:pPr>
            <a:r>
              <a:rPr lang="de-CH" sz="1400" dirty="0"/>
              <a:t>Sicherheitswache bei Baustelleneinfahrt</a:t>
            </a:r>
          </a:p>
          <a:p>
            <a:pPr marL="285750" indent="-285750" algn="ctr">
              <a:buFont typeface="Arial" panose="020B0604020202020204" pitchFamily="34" charset="0"/>
              <a:buChar char="•"/>
            </a:pPr>
            <a:r>
              <a:rPr lang="de-CH" sz="1400" dirty="0"/>
              <a:t>Konzeptmitarbeit</a:t>
            </a:r>
          </a:p>
        </p:txBody>
      </p:sp>
      <p:sp>
        <p:nvSpPr>
          <p:cNvPr id="15" name="Rechteck: abgerundete Ecken 14">
            <a:extLst>
              <a:ext uri="{FF2B5EF4-FFF2-40B4-BE49-F238E27FC236}">
                <a16:creationId xmlns:a16="http://schemas.microsoft.com/office/drawing/2014/main" id="{88519617-52FA-C128-3DCF-C79312E678A1}"/>
              </a:ext>
            </a:extLst>
          </p:cNvPr>
          <p:cNvSpPr/>
          <p:nvPr/>
        </p:nvSpPr>
        <p:spPr>
          <a:xfrm rot="20066341">
            <a:off x="7622026" y="3835469"/>
            <a:ext cx="2960330" cy="18864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Elternbildung</a:t>
            </a:r>
          </a:p>
          <a:p>
            <a:pPr algn="ctr"/>
            <a:endParaRPr lang="de-CH" dirty="0"/>
          </a:p>
          <a:p>
            <a:pPr marL="285750" indent="-285750" algn="ctr">
              <a:buFont typeface="Arial" panose="020B0604020202020204" pitchFamily="34" charset="0"/>
              <a:buChar char="•"/>
            </a:pPr>
            <a:r>
              <a:rPr lang="de-CH" sz="1400" dirty="0"/>
              <a:t>Erstellen eines Konzepts zur Elternbildung</a:t>
            </a:r>
          </a:p>
          <a:p>
            <a:pPr marL="285750" indent="-285750" algn="ctr">
              <a:buFont typeface="Arial" panose="020B0604020202020204" pitchFamily="34" charset="0"/>
              <a:buChar char="•"/>
            </a:pPr>
            <a:r>
              <a:rPr lang="de-CH" sz="1400" dirty="0"/>
              <a:t>Referat Medien</a:t>
            </a:r>
          </a:p>
          <a:p>
            <a:pPr marL="285750" indent="-285750" algn="ctr">
              <a:buFont typeface="Arial" panose="020B0604020202020204" pitchFamily="34" charset="0"/>
              <a:buChar char="•"/>
            </a:pPr>
            <a:r>
              <a:rPr lang="de-CH" sz="1400" dirty="0"/>
              <a:t>Referat Sucht/Mobbing</a:t>
            </a:r>
          </a:p>
        </p:txBody>
      </p:sp>
      <p:sp>
        <p:nvSpPr>
          <p:cNvPr id="16" name="Rechteck: abgerundete Ecken 15">
            <a:extLst>
              <a:ext uri="{FF2B5EF4-FFF2-40B4-BE49-F238E27FC236}">
                <a16:creationId xmlns:a16="http://schemas.microsoft.com/office/drawing/2014/main" id="{E7ACBCA7-A660-6809-A110-C5E3F48FA94A}"/>
              </a:ext>
            </a:extLst>
          </p:cNvPr>
          <p:cNvSpPr/>
          <p:nvPr/>
        </p:nvSpPr>
        <p:spPr>
          <a:xfrm rot="1044493">
            <a:off x="1225191" y="4616180"/>
            <a:ext cx="2743200" cy="16685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Projekt Aufgabenhilfe</a:t>
            </a:r>
          </a:p>
        </p:txBody>
      </p:sp>
      <p:sp>
        <p:nvSpPr>
          <p:cNvPr id="17" name="Rechteck: abgerundete Ecken 16">
            <a:extLst>
              <a:ext uri="{FF2B5EF4-FFF2-40B4-BE49-F238E27FC236}">
                <a16:creationId xmlns:a16="http://schemas.microsoft.com/office/drawing/2014/main" id="{1EA8C7E9-8663-A6CD-3BC0-5D16F51652B5}"/>
              </a:ext>
            </a:extLst>
          </p:cNvPr>
          <p:cNvSpPr/>
          <p:nvPr/>
        </p:nvSpPr>
        <p:spPr>
          <a:xfrm rot="1146957">
            <a:off x="6336587" y="1341416"/>
            <a:ext cx="2913992" cy="19599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Organisation</a:t>
            </a:r>
          </a:p>
          <a:p>
            <a:pPr algn="ctr"/>
            <a:endParaRPr lang="de-CH" dirty="0"/>
          </a:p>
          <a:p>
            <a:pPr marL="285750" indent="-285750" algn="ctr">
              <a:buFont typeface="Arial" panose="020B0604020202020204" pitchFamily="34" charset="0"/>
              <a:buChar char="•"/>
            </a:pPr>
            <a:r>
              <a:rPr lang="de-CH" sz="1400" dirty="0"/>
              <a:t>Ämter</a:t>
            </a:r>
          </a:p>
          <a:p>
            <a:pPr marL="285750" indent="-285750" algn="ctr">
              <a:buFont typeface="Arial" panose="020B0604020202020204" pitchFamily="34" charset="0"/>
              <a:buChar char="•"/>
            </a:pPr>
            <a:r>
              <a:rPr lang="de-CH" sz="1400" dirty="0"/>
              <a:t>Kommunikation intern/extern</a:t>
            </a:r>
          </a:p>
          <a:p>
            <a:pPr marL="285750" indent="-285750" algn="ctr">
              <a:buFont typeface="Arial" panose="020B0604020202020204" pitchFamily="34" charset="0"/>
              <a:buChar char="•"/>
            </a:pPr>
            <a:endParaRPr lang="de-CH" dirty="0"/>
          </a:p>
          <a:p>
            <a:pPr marL="285750" indent="-285750" algn="ctr">
              <a:buFont typeface="Arial" panose="020B0604020202020204" pitchFamily="34" charset="0"/>
              <a:buChar char="•"/>
            </a:pPr>
            <a:endParaRPr lang="de-CH" dirty="0"/>
          </a:p>
        </p:txBody>
      </p:sp>
      <p:sp>
        <p:nvSpPr>
          <p:cNvPr id="19" name="Pfeil: nach rechts 18">
            <a:extLst>
              <a:ext uri="{FF2B5EF4-FFF2-40B4-BE49-F238E27FC236}">
                <a16:creationId xmlns:a16="http://schemas.microsoft.com/office/drawing/2014/main" id="{51629399-536D-5A04-FE8B-B385AAF3C6B2}"/>
              </a:ext>
            </a:extLst>
          </p:cNvPr>
          <p:cNvSpPr/>
          <p:nvPr/>
        </p:nvSpPr>
        <p:spPr>
          <a:xfrm rot="12403189">
            <a:off x="3231340" y="3091660"/>
            <a:ext cx="953033" cy="254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Pfeil: nach rechts 19">
            <a:extLst>
              <a:ext uri="{FF2B5EF4-FFF2-40B4-BE49-F238E27FC236}">
                <a16:creationId xmlns:a16="http://schemas.microsoft.com/office/drawing/2014/main" id="{0625E988-904C-83A2-EF95-2EA1E408263B}"/>
              </a:ext>
            </a:extLst>
          </p:cNvPr>
          <p:cNvSpPr/>
          <p:nvPr/>
        </p:nvSpPr>
        <p:spPr>
          <a:xfrm rot="4116635">
            <a:off x="5814279" y="4579063"/>
            <a:ext cx="508218" cy="254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Pfeil: nach rechts 20">
            <a:extLst>
              <a:ext uri="{FF2B5EF4-FFF2-40B4-BE49-F238E27FC236}">
                <a16:creationId xmlns:a16="http://schemas.microsoft.com/office/drawing/2014/main" id="{C54A46BB-EEB3-DC37-4FF3-A364FAFE3A26}"/>
              </a:ext>
            </a:extLst>
          </p:cNvPr>
          <p:cNvSpPr/>
          <p:nvPr/>
        </p:nvSpPr>
        <p:spPr>
          <a:xfrm rot="1582005">
            <a:off x="6747872" y="3949236"/>
            <a:ext cx="953033" cy="254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Pfeil: nach rechts 21">
            <a:extLst>
              <a:ext uri="{FF2B5EF4-FFF2-40B4-BE49-F238E27FC236}">
                <a16:creationId xmlns:a16="http://schemas.microsoft.com/office/drawing/2014/main" id="{6579CC78-A360-1425-3FD0-80FF2C06F76F}"/>
              </a:ext>
            </a:extLst>
          </p:cNvPr>
          <p:cNvSpPr/>
          <p:nvPr/>
        </p:nvSpPr>
        <p:spPr>
          <a:xfrm rot="8601623">
            <a:off x="3928112" y="4626397"/>
            <a:ext cx="683164" cy="1596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Pfeil: nach rechts 22">
            <a:extLst>
              <a:ext uri="{FF2B5EF4-FFF2-40B4-BE49-F238E27FC236}">
                <a16:creationId xmlns:a16="http://schemas.microsoft.com/office/drawing/2014/main" id="{4D8584A0-E942-F5E7-3330-18193003706D}"/>
              </a:ext>
            </a:extLst>
          </p:cNvPr>
          <p:cNvSpPr/>
          <p:nvPr/>
        </p:nvSpPr>
        <p:spPr>
          <a:xfrm rot="18669866">
            <a:off x="6508084" y="3195161"/>
            <a:ext cx="491375" cy="254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abgerundete Ecken 15">
            <a:extLst>
              <a:ext uri="{FF2B5EF4-FFF2-40B4-BE49-F238E27FC236}">
                <a16:creationId xmlns:a16="http://schemas.microsoft.com/office/drawing/2014/main" id="{69C7A4A2-C7D5-6ED6-232D-667937F7F4E9}"/>
              </a:ext>
            </a:extLst>
          </p:cNvPr>
          <p:cNvSpPr/>
          <p:nvPr/>
        </p:nvSpPr>
        <p:spPr>
          <a:xfrm rot="1044493">
            <a:off x="9562715" y="1897881"/>
            <a:ext cx="2277571" cy="13840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Kommunikation</a:t>
            </a:r>
          </a:p>
        </p:txBody>
      </p:sp>
      <p:sp>
        <p:nvSpPr>
          <p:cNvPr id="11" name="Rechteck: abgerundete Ecken 15">
            <a:extLst>
              <a:ext uri="{FF2B5EF4-FFF2-40B4-BE49-F238E27FC236}">
                <a16:creationId xmlns:a16="http://schemas.microsoft.com/office/drawing/2014/main" id="{611A2FF5-F1F9-073E-37D1-D8C7847657C4}"/>
              </a:ext>
            </a:extLst>
          </p:cNvPr>
          <p:cNvSpPr/>
          <p:nvPr/>
        </p:nvSpPr>
        <p:spPr>
          <a:xfrm rot="1044493">
            <a:off x="3746658" y="1175359"/>
            <a:ext cx="1997125" cy="9788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Laufende Projekte…</a:t>
            </a:r>
          </a:p>
        </p:txBody>
      </p:sp>
    </p:spTree>
    <p:extLst>
      <p:ext uri="{BB962C8B-B14F-4D97-AF65-F5344CB8AC3E}">
        <p14:creationId xmlns:p14="http://schemas.microsoft.com/office/powerpoint/2010/main" val="130485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263165" y="402833"/>
            <a:ext cx="10515600" cy="681250"/>
          </a:xfrm>
        </p:spPr>
        <p:txBody>
          <a:bodyPr>
            <a:normAutofit fontScale="90000"/>
          </a:bodyPr>
          <a:lstStyle/>
          <a:p>
            <a:r>
              <a:rPr lang="de-CH" dirty="0">
                <a:latin typeface="Arial" panose="020B0604020202020204" pitchFamily="34" charset="0"/>
                <a:cs typeface="Arial" panose="020B0604020202020204" pitchFamily="34" charset="0"/>
              </a:rPr>
              <a:t>Traktandenliste</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2</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graphicFrame>
        <p:nvGraphicFramePr>
          <p:cNvPr id="11" name="Table 11">
            <a:extLst>
              <a:ext uri="{FF2B5EF4-FFF2-40B4-BE49-F238E27FC236}">
                <a16:creationId xmlns:a16="http://schemas.microsoft.com/office/drawing/2014/main" id="{860F2FF8-4C65-657D-4125-6F3E314612E4}"/>
              </a:ext>
            </a:extLst>
          </p:cNvPr>
          <p:cNvGraphicFramePr>
            <a:graphicFrameLocks noGrp="1"/>
          </p:cNvGraphicFramePr>
          <p:nvPr>
            <p:extLst>
              <p:ext uri="{D42A27DB-BD31-4B8C-83A1-F6EECF244321}">
                <p14:modId xmlns:p14="http://schemas.microsoft.com/office/powerpoint/2010/main" val="1242783978"/>
              </p:ext>
            </p:extLst>
          </p:nvPr>
        </p:nvGraphicFramePr>
        <p:xfrm>
          <a:off x="334451" y="1017898"/>
          <a:ext cx="10334506" cy="3302000"/>
        </p:xfrm>
        <a:graphic>
          <a:graphicData uri="http://schemas.openxmlformats.org/drawingml/2006/table">
            <a:tbl>
              <a:tblPr firstRow="1" bandRow="1">
                <a:tableStyleId>{7DF18680-E054-41AD-8BC1-D1AEF772440D}</a:tableStyleId>
              </a:tblPr>
              <a:tblGrid>
                <a:gridCol w="4653153">
                  <a:extLst>
                    <a:ext uri="{9D8B030D-6E8A-4147-A177-3AD203B41FA5}">
                      <a16:colId xmlns:a16="http://schemas.microsoft.com/office/drawing/2014/main" val="1126918553"/>
                    </a:ext>
                  </a:extLst>
                </a:gridCol>
                <a:gridCol w="3089333">
                  <a:extLst>
                    <a:ext uri="{9D8B030D-6E8A-4147-A177-3AD203B41FA5}">
                      <a16:colId xmlns:a16="http://schemas.microsoft.com/office/drawing/2014/main" val="3338559671"/>
                    </a:ext>
                  </a:extLst>
                </a:gridCol>
                <a:gridCol w="1904774">
                  <a:extLst>
                    <a:ext uri="{9D8B030D-6E8A-4147-A177-3AD203B41FA5}">
                      <a16:colId xmlns:a16="http://schemas.microsoft.com/office/drawing/2014/main" val="531984816"/>
                    </a:ext>
                  </a:extLst>
                </a:gridCol>
                <a:gridCol w="687246">
                  <a:extLst>
                    <a:ext uri="{9D8B030D-6E8A-4147-A177-3AD203B41FA5}">
                      <a16:colId xmlns:a16="http://schemas.microsoft.com/office/drawing/2014/main" val="901944248"/>
                    </a:ext>
                  </a:extLst>
                </a:gridCol>
              </a:tblGrid>
              <a:tr h="370840">
                <a:tc>
                  <a:txBody>
                    <a:bodyPr/>
                    <a:lstStyle/>
                    <a:p>
                      <a:r>
                        <a:rPr lang="de-CH" sz="1600" noProof="0" dirty="0">
                          <a:solidFill>
                            <a:schemeClr val="tx1"/>
                          </a:solidFill>
                          <a:latin typeface="Arial" panose="020B0604020202020204" pitchFamily="34" charset="0"/>
                          <a:cs typeface="Arial" panose="020B0604020202020204" pitchFamily="34" charset="0"/>
                        </a:rPr>
                        <a:t>Thema</a:t>
                      </a:r>
                    </a:p>
                  </a:txBody>
                  <a:tcPr/>
                </a:tc>
                <a:tc>
                  <a:txBody>
                    <a:bodyPr/>
                    <a:lstStyle/>
                    <a:p>
                      <a:r>
                        <a:rPr lang="de-CH" sz="1600" noProof="0" dirty="0">
                          <a:solidFill>
                            <a:schemeClr val="tx1"/>
                          </a:solidFill>
                          <a:latin typeface="Arial" panose="020B0604020202020204" pitchFamily="34" charset="0"/>
                          <a:cs typeface="Arial" panose="020B0604020202020204" pitchFamily="34" charset="0"/>
                        </a:rPr>
                        <a:t>Verantwortlich</a:t>
                      </a:r>
                    </a:p>
                  </a:txBody>
                  <a:tcPr/>
                </a:tc>
                <a:tc>
                  <a:txBody>
                    <a:bodyPr/>
                    <a:lstStyle/>
                    <a:p>
                      <a:r>
                        <a:rPr lang="de-CH" sz="1600" u="sng" noProof="0" dirty="0">
                          <a:solidFill>
                            <a:schemeClr val="tx1"/>
                          </a:solidFill>
                          <a:latin typeface="Arial" panose="020B0604020202020204" pitchFamily="34" charset="0"/>
                          <a:cs typeface="Arial" panose="020B0604020202020204" pitchFamily="34" charset="0"/>
                        </a:rPr>
                        <a:t>B</a:t>
                      </a:r>
                      <a:r>
                        <a:rPr lang="de-CH" sz="1600" noProof="0" dirty="0">
                          <a:solidFill>
                            <a:schemeClr val="tx1"/>
                          </a:solidFill>
                          <a:latin typeface="Arial" panose="020B0604020202020204" pitchFamily="34" charset="0"/>
                          <a:cs typeface="Arial" panose="020B0604020202020204" pitchFamily="34" charset="0"/>
                        </a:rPr>
                        <a:t>eschluss / </a:t>
                      </a:r>
                      <a:r>
                        <a:rPr lang="de-CH" sz="1600" u="sng" noProof="0" dirty="0">
                          <a:solidFill>
                            <a:schemeClr val="tx1"/>
                          </a:solidFill>
                          <a:latin typeface="Arial" panose="020B0604020202020204" pitchFamily="34" charset="0"/>
                          <a:cs typeface="Arial" panose="020B0604020202020204" pitchFamily="34" charset="0"/>
                        </a:rPr>
                        <a:t>I</a:t>
                      </a:r>
                      <a:r>
                        <a:rPr lang="de-CH" sz="1600" noProof="0" dirty="0">
                          <a:solidFill>
                            <a:schemeClr val="tx1"/>
                          </a:solidFill>
                          <a:latin typeface="Arial" panose="020B0604020202020204" pitchFamily="34" charset="0"/>
                          <a:cs typeface="Arial" panose="020B0604020202020204" pitchFamily="34" charset="0"/>
                        </a:rPr>
                        <a:t>nfo</a:t>
                      </a:r>
                    </a:p>
                  </a:txBody>
                  <a:tcPr/>
                </a:tc>
                <a:tc>
                  <a:txBody>
                    <a:bodyPr/>
                    <a:lstStyle/>
                    <a:p>
                      <a:r>
                        <a:rPr lang="de-CH" sz="1600" noProof="0" dirty="0">
                          <a:solidFill>
                            <a:schemeClr val="tx1"/>
                          </a:solidFill>
                          <a:latin typeface="Arial" panose="020B0604020202020204" pitchFamily="34" charset="0"/>
                          <a:cs typeface="Arial" panose="020B0604020202020204" pitchFamily="34" charset="0"/>
                        </a:rPr>
                        <a:t>Zeit</a:t>
                      </a:r>
                    </a:p>
                  </a:txBody>
                  <a:tcPr/>
                </a:tc>
                <a:extLst>
                  <a:ext uri="{0D108BD9-81ED-4DB2-BD59-A6C34878D82A}">
                    <a16:rowId xmlns:a16="http://schemas.microsoft.com/office/drawing/2014/main" val="981200388"/>
                  </a:ext>
                </a:extLst>
              </a:tr>
              <a:tr h="370840">
                <a:tc>
                  <a:txBody>
                    <a:bodyPr/>
                    <a:lstStyle/>
                    <a:p>
                      <a:pPr marL="0" indent="0">
                        <a:buNone/>
                      </a:pPr>
                      <a:r>
                        <a:rPr lang="de-CH" sz="1600" noProof="0" dirty="0">
                          <a:solidFill>
                            <a:schemeClr val="tx1"/>
                          </a:solidFill>
                          <a:latin typeface="Arial" panose="020B0604020202020204" pitchFamily="34" charset="0"/>
                          <a:cs typeface="Arial" panose="020B0604020202020204" pitchFamily="34" charset="0"/>
                        </a:rPr>
                        <a:t>1. Begrüssung &amp; Vorstellung neuer ER Mitglieder</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Co-Präsidium</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3412970664"/>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2. Genehmigung Protokoll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noProof="0" dirty="0">
                          <a:solidFill>
                            <a:schemeClr val="tx1"/>
                          </a:solidFill>
                          <a:latin typeface="Arial" panose="020B0604020202020204" pitchFamily="34" charset="0"/>
                          <a:cs typeface="Arial" panose="020B0604020202020204" pitchFamily="34" charset="0"/>
                        </a:rPr>
                        <a:t>Co-Präsidium</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B</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3904725257"/>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3. Pendenzenliste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noProof="0" dirty="0">
                          <a:solidFill>
                            <a:schemeClr val="tx1"/>
                          </a:solidFill>
                          <a:latin typeface="Arial" panose="020B0604020202020204" pitchFamily="34" charset="0"/>
                          <a:cs typeface="Arial" panose="020B0604020202020204" pitchFamily="34" charset="0"/>
                        </a:rPr>
                        <a:t>Co-Präsidium</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 / B</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218216151"/>
                  </a:ext>
                </a:extLst>
              </a:tr>
              <a:tr h="0">
                <a:tc>
                  <a:txBody>
                    <a:bodyPr/>
                    <a:lstStyle/>
                    <a:p>
                      <a:r>
                        <a:rPr lang="de-CH" sz="1600" noProof="0" dirty="0">
                          <a:solidFill>
                            <a:schemeClr val="tx1"/>
                          </a:solidFill>
                          <a:latin typeface="Arial" panose="020B0604020202020204" pitchFamily="34" charset="0"/>
                          <a:cs typeface="Arial" panose="020B0604020202020204" pitchFamily="34" charset="0"/>
                        </a:rPr>
                        <a:t>4. Übersicht Projektstatus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noProof="0" dirty="0">
                          <a:solidFill>
                            <a:schemeClr val="tx1"/>
                          </a:solidFill>
                          <a:latin typeface="Arial" panose="020B0604020202020204" pitchFamily="34" charset="0"/>
                          <a:cs typeface="Arial" panose="020B0604020202020204" pitchFamily="34" charset="0"/>
                        </a:rPr>
                        <a:t>Projekt Leads</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 / B</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3847131468"/>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5. Projekt Deep Dives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noProof="0" dirty="0">
                          <a:solidFill>
                            <a:schemeClr val="tx1"/>
                          </a:solidFill>
                          <a:latin typeface="Arial" panose="020B0604020202020204" pitchFamily="34" charset="0"/>
                          <a:cs typeface="Arial" panose="020B0604020202020204" pitchFamily="34" charset="0"/>
                        </a:rPr>
                        <a:t>Projekt Leads</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B</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622861011"/>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6. Neue Fokusthemen für SJ 24/25</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Alle</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4164253478"/>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7. Varia</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Alle</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3281910889"/>
                  </a:ext>
                </a:extLst>
              </a:tr>
              <a:tr h="370840">
                <a:tc>
                  <a:txBody>
                    <a:bodyPr/>
                    <a:lstStyle/>
                    <a:p>
                      <a:r>
                        <a:rPr lang="de-CH" sz="1600" noProof="0" dirty="0">
                          <a:solidFill>
                            <a:schemeClr val="tx1"/>
                          </a:solidFill>
                          <a:latin typeface="Arial" panose="020B0604020202020204" pitchFamily="34" charset="0"/>
                          <a:cs typeface="Arial" panose="020B0604020202020204" pitchFamily="34" charset="0"/>
                        </a:rPr>
                        <a:t>8. Nächste Sitzung</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Alle</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I</a:t>
                      </a:r>
                    </a:p>
                  </a:txBody>
                  <a:tcPr/>
                </a:tc>
                <a:tc>
                  <a:txBody>
                    <a:bodyPr/>
                    <a:lstStyle/>
                    <a:p>
                      <a:pPr algn="ctr"/>
                      <a:r>
                        <a:rPr lang="de-CH" sz="1600" noProof="0" dirty="0">
                          <a:solidFill>
                            <a:schemeClr val="tx1"/>
                          </a:solidFill>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928209678"/>
                  </a:ext>
                </a:extLst>
              </a:tr>
            </a:tbl>
          </a:graphicData>
        </a:graphic>
      </p:graphicFrame>
    </p:spTree>
    <p:extLst>
      <p:ext uri="{BB962C8B-B14F-4D97-AF65-F5344CB8AC3E}">
        <p14:creationId xmlns:p14="http://schemas.microsoft.com/office/powerpoint/2010/main" val="5153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0515600" cy="681250"/>
          </a:xfrm>
        </p:spPr>
        <p:txBody>
          <a:bodyPr>
            <a:normAutofit fontScale="90000"/>
          </a:bodyPr>
          <a:lstStyle/>
          <a:p>
            <a:r>
              <a:rPr lang="de-CH" dirty="0">
                <a:latin typeface="Arial" panose="020B0604020202020204" pitchFamily="34" charset="0"/>
                <a:cs typeface="Arial" panose="020B0604020202020204" pitchFamily="34" charset="0"/>
              </a:rPr>
              <a:t>Genehmigung Protokoll letzter Sitzung</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3</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6" name="TextBox 15">
            <a:extLst>
              <a:ext uri="{FF2B5EF4-FFF2-40B4-BE49-F238E27FC236}">
                <a16:creationId xmlns:a16="http://schemas.microsoft.com/office/drawing/2014/main" id="{9CD46399-53AD-DFE5-DC62-4B59BC88379C}"/>
              </a:ext>
            </a:extLst>
          </p:cNvPr>
          <p:cNvSpPr txBox="1"/>
          <p:nvPr/>
        </p:nvSpPr>
        <p:spPr>
          <a:xfrm>
            <a:off x="7002094" y="3279925"/>
            <a:ext cx="4021194" cy="923330"/>
          </a:xfrm>
          <a:prstGeom prst="rect">
            <a:avLst/>
          </a:prstGeom>
          <a:noFill/>
        </p:spPr>
        <p:txBody>
          <a:bodyPr wrap="square" rtlCol="0">
            <a:spAutoFit/>
          </a:bodyPr>
          <a:lstStyle/>
          <a:p>
            <a:pPr marL="285750" indent="-285750">
              <a:buFont typeface="Wingdings" panose="05000000000000000000" pitchFamily="2" charset="2"/>
              <a:buChar char="§"/>
            </a:pPr>
            <a:r>
              <a:rPr lang="de-CH" dirty="0">
                <a:latin typeface="Arial" panose="020B0604020202020204" pitchFamily="34" charset="0"/>
                <a:cs typeface="Arial" panose="020B0604020202020204" pitchFamily="34" charset="0"/>
              </a:rPr>
              <a:t>Versendet am 23.05.2024</a:t>
            </a:r>
          </a:p>
          <a:p>
            <a:pPr marL="285750" indent="-285750">
              <a:buFont typeface="Wingdings" panose="05000000000000000000" pitchFamily="2" charset="2"/>
              <a:buChar char="§"/>
            </a:pPr>
            <a:r>
              <a:rPr lang="de-CH" dirty="0">
                <a:latin typeface="Arial" panose="020B0604020202020204" pitchFamily="34" charset="0"/>
                <a:cs typeface="Arial" panose="020B0604020202020204" pitchFamily="34" charset="0"/>
              </a:rPr>
              <a:t>Ergänzungen, Ablehnungen?</a:t>
            </a:r>
          </a:p>
          <a:p>
            <a:pPr marL="285750" indent="-285750">
              <a:buFont typeface="Wingdings" panose="05000000000000000000" pitchFamily="2" charset="2"/>
              <a:buChar char="§"/>
            </a:pPr>
            <a:r>
              <a:rPr lang="de-CH"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7" name="Arrow: Chevron 16">
            <a:extLst>
              <a:ext uri="{FF2B5EF4-FFF2-40B4-BE49-F238E27FC236}">
                <a16:creationId xmlns:a16="http://schemas.microsoft.com/office/drawing/2014/main" id="{CAE980AA-6665-AD6B-22C7-A232A1782C1E}"/>
              </a:ext>
            </a:extLst>
          </p:cNvPr>
          <p:cNvSpPr/>
          <p:nvPr/>
        </p:nvSpPr>
        <p:spPr>
          <a:xfrm>
            <a:off x="6302838" y="1376723"/>
            <a:ext cx="509048" cy="4729735"/>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DBFA9816-CE82-AEA3-3B95-F550AB0EE817}"/>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2</a:t>
            </a:r>
            <a:endParaRPr lang="en-US" sz="40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AA2EA2A-913A-F3D5-A949-EA19321EC92A}"/>
              </a:ext>
            </a:extLst>
          </p:cNvPr>
          <p:cNvSpPr/>
          <p:nvPr/>
        </p:nvSpPr>
        <p:spPr>
          <a:xfrm>
            <a:off x="10077254" y="0"/>
            <a:ext cx="2114746" cy="292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2C704E30-9366-C162-7B33-83ABFC3C5F94}"/>
              </a:ext>
            </a:extLst>
          </p:cNvPr>
          <p:cNvPicPr>
            <a:picLocks noChangeAspect="1"/>
          </p:cNvPicPr>
          <p:nvPr/>
        </p:nvPicPr>
        <p:blipFill>
          <a:blip r:embed="rId3"/>
          <a:stretch>
            <a:fillRect/>
          </a:stretch>
        </p:blipFill>
        <p:spPr>
          <a:xfrm>
            <a:off x="911350" y="1059074"/>
            <a:ext cx="3479348" cy="5237931"/>
          </a:xfrm>
          <a:prstGeom prst="rect">
            <a:avLst/>
          </a:prstGeom>
        </p:spPr>
      </p:pic>
    </p:spTree>
    <p:extLst>
      <p:ext uri="{BB962C8B-B14F-4D97-AF65-F5344CB8AC3E}">
        <p14:creationId xmlns:p14="http://schemas.microsoft.com/office/powerpoint/2010/main" val="289147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0515600" cy="681250"/>
          </a:xfrm>
        </p:spPr>
        <p:txBody>
          <a:bodyPr>
            <a:normAutofit fontScale="90000"/>
          </a:bodyPr>
          <a:lstStyle/>
          <a:p>
            <a:r>
              <a:rPr lang="de-CH" dirty="0">
                <a:latin typeface="Arial" panose="020B0604020202020204" pitchFamily="34" charset="0"/>
                <a:cs typeface="Arial" panose="020B0604020202020204" pitchFamily="34" charset="0"/>
              </a:rPr>
              <a:t>Pendenzenliste</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4</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3</a:t>
            </a:r>
            <a:endParaRPr lang="en-US" sz="4000" dirty="0">
              <a:solidFill>
                <a:schemeClr val="tx1"/>
              </a:solidFill>
              <a:latin typeface="Arial" panose="020B0604020202020204" pitchFamily="34" charset="0"/>
              <a:cs typeface="Arial" panose="020B0604020202020204" pitchFamily="34" charset="0"/>
            </a:endParaRPr>
          </a:p>
        </p:txBody>
      </p:sp>
      <p:graphicFrame>
        <p:nvGraphicFramePr>
          <p:cNvPr id="3" name="Table 11">
            <a:extLst>
              <a:ext uri="{FF2B5EF4-FFF2-40B4-BE49-F238E27FC236}">
                <a16:creationId xmlns:a16="http://schemas.microsoft.com/office/drawing/2014/main" id="{8886918A-6C48-F8C6-BC9C-C81BC386D98A}"/>
              </a:ext>
            </a:extLst>
          </p:cNvPr>
          <p:cNvGraphicFramePr>
            <a:graphicFrameLocks noGrp="1"/>
          </p:cNvGraphicFramePr>
          <p:nvPr>
            <p:extLst>
              <p:ext uri="{D42A27DB-BD31-4B8C-83A1-F6EECF244321}">
                <p14:modId xmlns:p14="http://schemas.microsoft.com/office/powerpoint/2010/main" val="1830951891"/>
              </p:ext>
            </p:extLst>
          </p:nvPr>
        </p:nvGraphicFramePr>
        <p:xfrm>
          <a:off x="357433" y="1203330"/>
          <a:ext cx="11566691" cy="3307080"/>
        </p:xfrm>
        <a:graphic>
          <a:graphicData uri="http://schemas.openxmlformats.org/drawingml/2006/table">
            <a:tbl>
              <a:tblPr firstRow="1" bandRow="1">
                <a:tableStyleId>{7DF18680-E054-41AD-8BC1-D1AEF772440D}</a:tableStyleId>
              </a:tblPr>
              <a:tblGrid>
                <a:gridCol w="460045">
                  <a:extLst>
                    <a:ext uri="{9D8B030D-6E8A-4147-A177-3AD203B41FA5}">
                      <a16:colId xmlns:a16="http://schemas.microsoft.com/office/drawing/2014/main" val="1126918553"/>
                    </a:ext>
                  </a:extLst>
                </a:gridCol>
                <a:gridCol w="2141753">
                  <a:extLst>
                    <a:ext uri="{9D8B030D-6E8A-4147-A177-3AD203B41FA5}">
                      <a16:colId xmlns:a16="http://schemas.microsoft.com/office/drawing/2014/main" val="3338559671"/>
                    </a:ext>
                  </a:extLst>
                </a:gridCol>
                <a:gridCol w="1932495">
                  <a:extLst>
                    <a:ext uri="{9D8B030D-6E8A-4147-A177-3AD203B41FA5}">
                      <a16:colId xmlns:a16="http://schemas.microsoft.com/office/drawing/2014/main" val="531984816"/>
                    </a:ext>
                  </a:extLst>
                </a:gridCol>
                <a:gridCol w="5703217">
                  <a:extLst>
                    <a:ext uri="{9D8B030D-6E8A-4147-A177-3AD203B41FA5}">
                      <a16:colId xmlns:a16="http://schemas.microsoft.com/office/drawing/2014/main" val="901944248"/>
                    </a:ext>
                  </a:extLst>
                </a:gridCol>
                <a:gridCol w="1329181">
                  <a:extLst>
                    <a:ext uri="{9D8B030D-6E8A-4147-A177-3AD203B41FA5}">
                      <a16:colId xmlns:a16="http://schemas.microsoft.com/office/drawing/2014/main" val="3575392236"/>
                    </a:ext>
                  </a:extLst>
                </a:gridCol>
              </a:tblGrid>
              <a:tr h="370840">
                <a:tc>
                  <a:txBody>
                    <a:bodyPr/>
                    <a:lstStyle/>
                    <a:p>
                      <a:r>
                        <a:rPr lang="de-CH" sz="1200" dirty="0">
                          <a:solidFill>
                            <a:schemeClr val="tx1"/>
                          </a:solidFill>
                          <a:latin typeface="Arial" panose="020B0604020202020204" pitchFamily="34" charset="0"/>
                          <a:cs typeface="Arial" panose="020B0604020202020204" pitchFamily="34" charset="0"/>
                        </a:rPr>
                        <a:t>Nr.</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de-CH" sz="1200" dirty="0">
                          <a:solidFill>
                            <a:schemeClr val="tx1"/>
                          </a:solidFill>
                          <a:latin typeface="Arial" panose="020B0604020202020204" pitchFamily="34" charset="0"/>
                          <a:cs typeface="Arial" panose="020B0604020202020204" pitchFamily="34" charset="0"/>
                        </a:rPr>
                        <a:t>Pendenz</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de-CH" sz="1200" u="none" dirty="0">
                          <a:solidFill>
                            <a:schemeClr val="tx1"/>
                          </a:solidFill>
                          <a:latin typeface="Arial" panose="020B0604020202020204" pitchFamily="34" charset="0"/>
                          <a:cs typeface="Arial" panose="020B0604020202020204" pitchFamily="34" charset="0"/>
                        </a:rPr>
                        <a:t>Verantwortlich</a:t>
                      </a:r>
                      <a:endParaRPr lang="en-US" sz="1200" u="none" dirty="0">
                        <a:solidFill>
                          <a:schemeClr val="tx1"/>
                        </a:solidFill>
                        <a:latin typeface="Arial" panose="020B0604020202020204" pitchFamily="34" charset="0"/>
                        <a:cs typeface="Arial" panose="020B0604020202020204" pitchFamily="34" charset="0"/>
                      </a:endParaRPr>
                    </a:p>
                  </a:txBody>
                  <a:tcPr/>
                </a:tc>
                <a:tc>
                  <a:txBody>
                    <a:bodyPr/>
                    <a:lstStyle/>
                    <a:p>
                      <a:r>
                        <a:rPr lang="de-CH" sz="1200" dirty="0">
                          <a:solidFill>
                            <a:schemeClr val="tx1"/>
                          </a:solidFill>
                          <a:latin typeface="Arial" panose="020B0604020202020204" pitchFamily="34" charset="0"/>
                          <a:cs typeface="Arial" panose="020B0604020202020204" pitchFamily="34" charset="0"/>
                        </a:rPr>
                        <a:t>Status / nächste Schritte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de-CH" sz="1200" dirty="0">
                          <a:solidFill>
                            <a:schemeClr val="tx1"/>
                          </a:solidFill>
                          <a:latin typeface="Arial" panose="020B0604020202020204" pitchFamily="34" charset="0"/>
                          <a:cs typeface="Arial" panose="020B0604020202020204" pitchFamily="34" charset="0"/>
                        </a:rPr>
                        <a:t>Bis Wann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1200388"/>
                  </a:ext>
                </a:extLst>
              </a:tr>
              <a:tr h="370840">
                <a:tc>
                  <a:txBody>
                    <a:bodyPr/>
                    <a:lstStyle/>
                    <a:p>
                      <a:pPr algn="ctr"/>
                      <a:r>
                        <a:rPr lang="de-CH" sz="1200" b="1" dirty="0">
                          <a:solidFill>
                            <a:schemeClr val="tx1"/>
                          </a:solidFill>
                          <a:latin typeface="Arial" panose="020B0604020202020204" pitchFamily="34" charset="0"/>
                          <a:cs typeface="Arial" panose="020B0604020202020204" pitchFamily="34" charset="0"/>
                        </a:rPr>
                        <a:t>8</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chemeClr val="tx1"/>
                          </a:solidFill>
                          <a:latin typeface="Arial" panose="020B0604020202020204" pitchFamily="34" charset="0"/>
                          <a:cs typeface="Arial" panose="020B0604020202020204" pitchFamily="34" charset="0"/>
                        </a:rPr>
                        <a:t>Lotsendienst</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dirty="0">
                          <a:solidFill>
                            <a:schemeClr val="tx1"/>
                          </a:solidFill>
                          <a:latin typeface="Arial" panose="020B0604020202020204" pitchFamily="34" charset="0"/>
                          <a:cs typeface="Arial" panose="020B0604020202020204" pitchFamily="34" charset="0"/>
                        </a:rPr>
                        <a:t>Christian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lgn="l">
                        <a:buFont typeface="Wingdings" panose="05000000000000000000" pitchFamily="2" charset="2"/>
                        <a:buChar char="§"/>
                      </a:pPr>
                      <a:r>
                        <a:rPr lang="de-DE" sz="1200" dirty="0">
                          <a:solidFill>
                            <a:schemeClr val="tx1"/>
                          </a:solidFill>
                          <a:latin typeface="Arial" panose="020B0604020202020204" pitchFamily="34" charset="0"/>
                          <a:cs typeface="Arial" panose="020B0604020202020204" pitchFamily="34" charset="0"/>
                        </a:rPr>
                        <a:t>Es wird von der Projektgruppe ein Factsheet / Grobkonzept erstellt und der Kommission (via Herr </a:t>
                      </a:r>
                      <a:r>
                        <a:rPr lang="de-DE" sz="1200" dirty="0" err="1">
                          <a:solidFill>
                            <a:schemeClr val="tx1"/>
                          </a:solidFill>
                          <a:latin typeface="Arial" panose="020B0604020202020204" pitchFamily="34" charset="0"/>
                          <a:cs typeface="Arial" panose="020B0604020202020204" pitchFamily="34" charset="0"/>
                        </a:rPr>
                        <a:t>Bieli</a:t>
                      </a:r>
                      <a:r>
                        <a:rPr lang="de-DE" sz="1200" dirty="0">
                          <a:solidFill>
                            <a:schemeClr val="tx1"/>
                          </a:solidFill>
                          <a:latin typeface="Arial" panose="020B0604020202020204" pitchFamily="34" charset="0"/>
                          <a:cs typeface="Arial" panose="020B0604020202020204" pitchFamily="34" charset="0"/>
                        </a:rPr>
                        <a:t>) übergeben.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tx1"/>
                          </a:solidFill>
                          <a:latin typeface="Arial" panose="020B0604020202020204" pitchFamily="34" charset="0"/>
                          <a:cs typeface="Arial" panose="020B0604020202020204" pitchFamily="34" charset="0"/>
                        </a:rPr>
                        <a:t>Details in Projekt Deep Dive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2305585441"/>
                  </a:ext>
                </a:extLst>
              </a:tr>
              <a:tr h="370840">
                <a:tc>
                  <a:txBody>
                    <a:bodyPr/>
                    <a:lstStyle/>
                    <a:p>
                      <a:pPr algn="ctr"/>
                      <a:r>
                        <a:rPr lang="de-CH" sz="1200" b="1" dirty="0">
                          <a:solidFill>
                            <a:schemeClr val="tx1"/>
                          </a:solidFill>
                          <a:latin typeface="Arial" panose="020B0604020202020204" pitchFamily="34" charset="0"/>
                          <a:cs typeface="Arial" panose="020B0604020202020204" pitchFamily="34" charset="0"/>
                        </a:rPr>
                        <a:t>10</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de-CH" sz="1200" dirty="0" err="1">
                          <a:solidFill>
                            <a:schemeClr val="tx1"/>
                          </a:solidFill>
                          <a:latin typeface="Arial" panose="020B0604020202020204" pitchFamily="34" charset="0"/>
                          <a:cs typeface="Arial" panose="020B0604020202020204" pitchFamily="34" charset="0"/>
                        </a:rPr>
                        <a:t>Appetito</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dirty="0">
                          <a:solidFill>
                            <a:schemeClr val="tx1"/>
                          </a:solidFill>
                          <a:latin typeface="Arial" panose="020B0604020202020204" pitchFamily="34" charset="0"/>
                          <a:cs typeface="Arial" panose="020B0604020202020204" pitchFamily="34" charset="0"/>
                        </a:rPr>
                        <a:t>Regula / Präsidium</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lgn="l">
                        <a:buFont typeface="Wingdings" panose="05000000000000000000" pitchFamily="2" charset="2"/>
                        <a:buChar char="§"/>
                      </a:pPr>
                      <a:r>
                        <a:rPr lang="de-DE" sz="1200" dirty="0">
                          <a:solidFill>
                            <a:schemeClr val="tx1"/>
                          </a:solidFill>
                          <a:latin typeface="Arial" panose="020B0604020202020204" pitchFamily="34" charset="0"/>
                          <a:cs typeface="Arial" panose="020B0604020202020204" pitchFamily="34" charset="0"/>
                        </a:rPr>
                        <a:t>Das Präsidium wird ein offenes Gespräch zwischen Schule (ER), Kirche und Gemeinde aufsetzen. </a:t>
                      </a:r>
                    </a:p>
                    <a:p>
                      <a:pPr marL="285750" indent="-285750" algn="l">
                        <a:buFont typeface="Wingdings" panose="05000000000000000000" pitchFamily="2" charset="2"/>
                        <a:buChar char="§"/>
                      </a:pPr>
                      <a:r>
                        <a:rPr lang="de-DE" sz="1200" dirty="0">
                          <a:solidFill>
                            <a:schemeClr val="tx1"/>
                          </a:solidFill>
                          <a:latin typeface="Arial" panose="020B0604020202020204" pitchFamily="34" charset="0"/>
                          <a:cs typeface="Arial" panose="020B0604020202020204" pitchFamily="34" charset="0"/>
                        </a:rPr>
                        <a:t>Details in Projektübersicht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14.10.2024</a:t>
                      </a:r>
                    </a:p>
                  </a:txBody>
                  <a:tcPr/>
                </a:tc>
                <a:extLst>
                  <a:ext uri="{0D108BD9-81ED-4DB2-BD59-A6C34878D82A}">
                    <a16:rowId xmlns:a16="http://schemas.microsoft.com/office/drawing/2014/main" val="3184269675"/>
                  </a:ext>
                </a:extLst>
              </a:tr>
              <a:tr h="370840">
                <a:tc>
                  <a:txBody>
                    <a:bodyPr/>
                    <a:lstStyle/>
                    <a:p>
                      <a:pPr algn="ctr"/>
                      <a:r>
                        <a:rPr lang="de-CH" sz="1200" b="1" dirty="0">
                          <a:solidFill>
                            <a:schemeClr val="tx1"/>
                          </a:solidFill>
                          <a:latin typeface="Arial" panose="020B0604020202020204" pitchFamily="34" charset="0"/>
                          <a:cs typeface="Arial" panose="020B0604020202020204" pitchFamily="34" charset="0"/>
                        </a:rPr>
                        <a:t>12</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US" sz="1200" dirty="0" err="1">
                          <a:solidFill>
                            <a:schemeClr val="tx1"/>
                          </a:solidFill>
                          <a:latin typeface="Arial" panose="020B0604020202020204" pitchFamily="34" charset="0"/>
                          <a:cs typeface="Arial" panose="020B0604020202020204" pitchFamily="34" charset="0"/>
                        </a:rPr>
                        <a:t>Referat</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Suchtprävention</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Simone Schaffner</a:t>
                      </a:r>
                    </a:p>
                  </a:txBody>
                  <a:tcPr/>
                </a:tc>
                <a:tc>
                  <a:txBody>
                    <a:bodyPr/>
                    <a:lstStyle/>
                    <a:p>
                      <a:pPr marL="285750" indent="-285750" algn="l">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Flyer / </a:t>
                      </a:r>
                      <a:r>
                        <a:rPr lang="en-US" sz="1200" dirty="0" err="1">
                          <a:solidFill>
                            <a:schemeClr val="tx1"/>
                          </a:solidFill>
                          <a:latin typeface="Arial" panose="020B0604020202020204" pitchFamily="34" charset="0"/>
                          <a:cs typeface="Arial" panose="020B0604020202020204" pitchFamily="34" charset="0"/>
                        </a:rPr>
                        <a:t>Versand</a:t>
                      </a:r>
                      <a:r>
                        <a:rPr lang="en-US" sz="1200" dirty="0">
                          <a:solidFill>
                            <a:schemeClr val="tx1"/>
                          </a:solidFill>
                          <a:latin typeface="Arial" panose="020B0604020202020204" pitchFamily="34" charset="0"/>
                          <a:cs typeface="Arial" panose="020B0604020202020204" pitchFamily="34" charset="0"/>
                        </a:rPr>
                        <a:t> via </a:t>
                      </a:r>
                      <a:r>
                        <a:rPr lang="en-US" sz="1200" dirty="0" err="1">
                          <a:solidFill>
                            <a:schemeClr val="tx1"/>
                          </a:solidFill>
                          <a:latin typeface="Arial" panose="020B0604020202020204" pitchFamily="34" charset="0"/>
                          <a:cs typeface="Arial" panose="020B0604020202020204" pitchFamily="34" charset="0"/>
                        </a:rPr>
                        <a:t>Klapp</a:t>
                      </a:r>
                      <a:r>
                        <a:rPr lang="en-US" sz="1200" dirty="0">
                          <a:solidFill>
                            <a:schemeClr val="tx1"/>
                          </a:solidFill>
                          <a:latin typeface="Arial" panose="020B0604020202020204" pitchFamily="34" charset="0"/>
                          <a:cs typeface="Arial" panose="020B0604020202020204" pitchFamily="34" charset="0"/>
                        </a:rPr>
                        <a:t> an </a:t>
                      </a:r>
                      <a:r>
                        <a:rPr lang="en-US" sz="1200" dirty="0" err="1">
                          <a:solidFill>
                            <a:schemeClr val="tx1"/>
                          </a:solidFill>
                          <a:latin typeface="Arial" panose="020B0604020202020204" pitchFamily="34" charset="0"/>
                          <a:cs typeface="Arial" panose="020B0604020202020204" pitchFamily="34" charset="0"/>
                        </a:rPr>
                        <a:t>Eltern</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Reminder</a:t>
                      </a:r>
                      <a:r>
                        <a:rPr kumimoji="0" lang="de-CH"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nach Herbstferien</a:t>
                      </a:r>
                    </a:p>
                  </a:txBody>
                  <a:tcPr/>
                </a:tc>
                <a:extLst>
                  <a:ext uri="{0D108BD9-81ED-4DB2-BD59-A6C34878D82A}">
                    <a16:rowId xmlns:a16="http://schemas.microsoft.com/office/drawing/2014/main" val="2072732096"/>
                  </a:ext>
                </a:extLst>
              </a:tr>
              <a:tr h="370840">
                <a:tc>
                  <a:txBody>
                    <a:bodyPr/>
                    <a:lstStyle/>
                    <a:p>
                      <a:pPr algn="ctr"/>
                      <a:r>
                        <a:rPr lang="de-CH" sz="1200" b="1" dirty="0">
                          <a:solidFill>
                            <a:schemeClr val="tx1"/>
                          </a:solidFill>
                          <a:latin typeface="Arial" panose="020B0604020202020204" pitchFamily="34" charset="0"/>
                          <a:cs typeface="Arial" panose="020B0604020202020204" pitchFamily="34" charset="0"/>
                        </a:rPr>
                        <a:t>13</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de-CH" sz="1200" dirty="0">
                          <a:solidFill>
                            <a:schemeClr val="tx1"/>
                          </a:solidFill>
                          <a:latin typeface="Arial" panose="020B0604020202020204" pitchFamily="34" charset="0"/>
                          <a:cs typeface="Arial" panose="020B0604020202020204" pitchFamily="34" charset="0"/>
                        </a:rPr>
                        <a:t>Hausaufgabenhilfe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Sandra </a:t>
                      </a:r>
                      <a:r>
                        <a:rPr lang="en-US" sz="1200" dirty="0" err="1">
                          <a:solidFill>
                            <a:schemeClr val="tx1"/>
                          </a:solidFill>
                          <a:latin typeface="Arial" panose="020B0604020202020204" pitchFamily="34" charset="0"/>
                          <a:cs typeface="Arial" panose="020B0604020202020204" pitchFamily="34" charset="0"/>
                        </a:rPr>
                        <a:t>Friedli</a:t>
                      </a:r>
                      <a:r>
                        <a:rPr lang="en-US" sz="1200" dirty="0">
                          <a:solidFill>
                            <a:schemeClr val="tx1"/>
                          </a:solidFill>
                          <a:latin typeface="Arial" panose="020B0604020202020204" pitchFamily="34" charset="0"/>
                          <a:cs typeface="Arial" panose="020B0604020202020204" pitchFamily="34" charset="0"/>
                        </a:rPr>
                        <a:t> / Dominik</a:t>
                      </a:r>
                    </a:p>
                  </a:txBody>
                  <a:tcPr/>
                </a:tc>
                <a:tc>
                  <a:txBody>
                    <a:bodyPr/>
                    <a:lstStyle/>
                    <a:p>
                      <a:pPr marL="285750" indent="-285750" algn="l">
                        <a:buFont typeface="Arial" panose="020B0604020202020204" pitchFamily="34" charset="0"/>
                        <a:buChar char="•"/>
                      </a:pPr>
                      <a:r>
                        <a:rPr lang="de-DE" sz="1200" b="0" i="0" u="none" strike="noStrike" kern="1200" baseline="0" dirty="0">
                          <a:solidFill>
                            <a:schemeClr val="tx1"/>
                          </a:solidFill>
                          <a:latin typeface="Arial" panose="020B0604020202020204" pitchFamily="34" charset="0"/>
                          <a:ea typeface="+mn-ea"/>
                          <a:cs typeface="Arial" panose="020B0604020202020204" pitchFamily="34" charset="0"/>
                        </a:rPr>
                        <a:t>Details in Projekt Deep Dive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US" sz="1200" dirty="0">
                          <a:solidFill>
                            <a:schemeClr val="tx1"/>
                          </a:solidFill>
                          <a:latin typeface="Arial" panose="020B0604020202020204" pitchFamily="34" charset="0"/>
                          <a:cs typeface="Arial" panose="020B0604020202020204" pitchFamily="34" charset="0"/>
                        </a:rPr>
                        <a:t>pendent</a:t>
                      </a:r>
                    </a:p>
                  </a:txBody>
                  <a:tcPr/>
                </a:tc>
                <a:extLst>
                  <a:ext uri="{0D108BD9-81ED-4DB2-BD59-A6C34878D82A}">
                    <a16:rowId xmlns:a16="http://schemas.microsoft.com/office/drawing/2014/main" val="3768760164"/>
                  </a:ext>
                </a:extLst>
              </a:tr>
              <a:tr h="370840">
                <a:tc>
                  <a:txBody>
                    <a:bodyPr/>
                    <a:lstStyle/>
                    <a:p>
                      <a:pPr algn="ctr"/>
                      <a:r>
                        <a:rPr lang="en-US" sz="1200" b="1" dirty="0">
                          <a:solidFill>
                            <a:schemeClr val="tx1"/>
                          </a:solidFill>
                          <a:latin typeface="Arial" panose="020B0604020202020204" pitchFamily="34" charset="0"/>
                          <a:cs typeface="Arial" panose="020B0604020202020204" pitchFamily="34" charset="0"/>
                        </a:rPr>
                        <a:t>13</a:t>
                      </a:r>
                    </a:p>
                  </a:txBody>
                  <a:tcPr/>
                </a:tc>
                <a:tc>
                  <a:txBody>
                    <a:bodyPr/>
                    <a:lstStyle/>
                    <a:p>
                      <a:pPr algn="l"/>
                      <a:r>
                        <a:rPr lang="en-US" sz="1200" dirty="0" err="1">
                          <a:solidFill>
                            <a:schemeClr val="tx1"/>
                          </a:solidFill>
                          <a:latin typeface="Arial" panose="020B0604020202020204" pitchFamily="34" charset="0"/>
                          <a:cs typeface="Arial" panose="020B0604020202020204" pitchFamily="34" charset="0"/>
                        </a:rPr>
                        <a:t>Referat</a:t>
                      </a:r>
                      <a:r>
                        <a:rPr lang="en-US" sz="1200" dirty="0">
                          <a:solidFill>
                            <a:schemeClr val="tx1"/>
                          </a:solidFill>
                          <a:latin typeface="Arial" panose="020B0604020202020204" pitchFamily="34" charset="0"/>
                          <a:cs typeface="Arial" panose="020B0604020202020204" pitchFamily="34" charset="0"/>
                        </a:rPr>
                        <a:t> Mobbing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txBody>
                  <a:tcPr/>
                </a:tc>
                <a:tc>
                  <a:txBody>
                    <a:bodyPr/>
                    <a:lstStyle/>
                    <a:p>
                      <a:pPr marL="285750" indent="-285750" algn="l">
                        <a:buFont typeface="Arial" panose="020B0604020202020204" pitchFamily="34" charset="0"/>
                        <a:buChar char="•"/>
                      </a:pPr>
                      <a:r>
                        <a:rPr lang="en-US" sz="1200" dirty="0" err="1">
                          <a:solidFill>
                            <a:schemeClr val="tx1"/>
                          </a:solidFill>
                          <a:latin typeface="Arial" panose="020B0604020202020204" pitchFamily="34" charset="0"/>
                          <a:cs typeface="Arial" panose="020B0604020202020204" pitchFamily="34" charset="0"/>
                        </a:rPr>
                        <a:t>Aufgleisung</a:t>
                      </a:r>
                      <a:r>
                        <a:rPr lang="en-US" sz="1200" dirty="0">
                          <a:solidFill>
                            <a:schemeClr val="tx1"/>
                          </a:solidFill>
                          <a:latin typeface="Arial" panose="020B0604020202020204" pitchFamily="34" charset="0"/>
                          <a:cs typeface="Arial" panose="020B0604020202020204" pitchFamily="34" charset="0"/>
                        </a:rPr>
                        <a:t> für </a:t>
                      </a:r>
                      <a:r>
                        <a:rPr lang="en-US" sz="1200" dirty="0" err="1">
                          <a:solidFill>
                            <a:schemeClr val="tx1"/>
                          </a:solidFill>
                          <a:latin typeface="Arial" panose="020B0604020202020204" pitchFamily="34" charset="0"/>
                          <a:cs typeface="Arial" panose="020B0604020202020204" pitchFamily="34" charset="0"/>
                        </a:rPr>
                        <a:t>Frühling</a:t>
                      </a:r>
                      <a:r>
                        <a:rPr lang="en-US" sz="1200" dirty="0">
                          <a:solidFill>
                            <a:schemeClr val="tx1"/>
                          </a:solidFill>
                          <a:latin typeface="Arial" panose="020B0604020202020204" pitchFamily="34" charset="0"/>
                          <a:cs typeface="Arial" panose="020B0604020202020204" pitchFamily="34" charset="0"/>
                        </a:rPr>
                        <a:t> 2025</a:t>
                      </a:r>
                    </a:p>
                  </a:txBody>
                  <a:tcPr/>
                </a:tc>
                <a:tc>
                  <a:txBody>
                    <a:bodyPr/>
                    <a:lstStyle/>
                    <a:p>
                      <a:pPr algn="l"/>
                      <a:r>
                        <a:rPr lang="en-US" sz="1200" dirty="0">
                          <a:solidFill>
                            <a:schemeClr val="tx1"/>
                          </a:solidFill>
                          <a:latin typeface="Arial" panose="020B0604020202020204" pitchFamily="34" charset="0"/>
                          <a:cs typeface="Arial" panose="020B0604020202020204" pitchFamily="34" charset="0"/>
                        </a:rPr>
                        <a:t>Mai 2025</a:t>
                      </a:r>
                    </a:p>
                  </a:txBody>
                  <a:tcPr/>
                </a:tc>
                <a:extLst>
                  <a:ext uri="{0D108BD9-81ED-4DB2-BD59-A6C34878D82A}">
                    <a16:rowId xmlns:a16="http://schemas.microsoft.com/office/drawing/2014/main" val="936997669"/>
                  </a:ext>
                </a:extLst>
              </a:tr>
              <a:tr h="370840">
                <a:tc>
                  <a:txBody>
                    <a:bodyPr/>
                    <a:lstStyle/>
                    <a:p>
                      <a:pPr algn="ctr"/>
                      <a:r>
                        <a:rPr lang="de-CH" sz="1200" b="1" dirty="0">
                          <a:solidFill>
                            <a:schemeClr val="tx1"/>
                          </a:solidFill>
                          <a:latin typeface="Arial" panose="020B0604020202020204" pitchFamily="34" charset="0"/>
                          <a:cs typeface="Arial" panose="020B0604020202020204" pitchFamily="34" charset="0"/>
                        </a:rPr>
                        <a:t>14</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l"/>
                      <a:r>
                        <a:rPr lang="de-CH" sz="1200" dirty="0">
                          <a:solidFill>
                            <a:schemeClr val="tx1"/>
                          </a:solidFill>
                          <a:latin typeface="Arial" panose="020B0604020202020204" pitchFamily="34" charset="0"/>
                          <a:cs typeface="Arial" panose="020B0604020202020204" pitchFamily="34" charset="0"/>
                        </a:rPr>
                        <a:t>Finanzierungsmöglichkeiten ER</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dirty="0">
                          <a:solidFill>
                            <a:schemeClr val="tx1"/>
                          </a:solidFill>
                          <a:latin typeface="Arial" panose="020B0604020202020204" pitchFamily="34" charset="0"/>
                          <a:cs typeface="Arial" panose="020B0604020202020204" pitchFamily="34" charset="0"/>
                        </a:rPr>
                        <a:t>Christof</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de-CH" sz="1200" dirty="0">
                          <a:solidFill>
                            <a:schemeClr val="tx1"/>
                          </a:solidFill>
                          <a:latin typeface="Arial" panose="020B0604020202020204" pitchFamily="34" charset="0"/>
                          <a:cs typeface="Arial" panose="020B0604020202020204" pitchFamily="34" charset="0"/>
                        </a:rPr>
                        <a:t>Thema wird als neues Fokusthema 24/25 aufgenommen </a:t>
                      </a:r>
                    </a:p>
                    <a:p>
                      <a:pPr marL="285750" indent="-285750" algn="l">
                        <a:buFont typeface="Arial" panose="020B0604020202020204" pitchFamily="34" charset="0"/>
                        <a:buChar char="•"/>
                      </a:pPr>
                      <a:r>
                        <a:rPr lang="de-CH" sz="1200" dirty="0">
                          <a:solidFill>
                            <a:schemeClr val="tx1"/>
                          </a:solidFill>
                          <a:latin typeface="Arial" panose="020B0604020202020204" pitchFamily="34" charset="0"/>
                          <a:cs typeface="Arial" panose="020B0604020202020204" pitchFamily="34" charset="0"/>
                        </a:rPr>
                        <a:t>Christof klärt </a:t>
                      </a:r>
                      <a:r>
                        <a:rPr lang="de-CH" sz="1200" dirty="0" err="1">
                          <a:solidFill>
                            <a:schemeClr val="tx1"/>
                          </a:solidFill>
                          <a:latin typeface="Arial" panose="020B0604020202020204" pitchFamily="34" charset="0"/>
                          <a:cs typeface="Arial" panose="020B0604020202020204" pitchFamily="34" charset="0"/>
                        </a:rPr>
                        <a:t>Twint</a:t>
                      </a:r>
                      <a:r>
                        <a:rPr lang="de-CH" sz="1200" dirty="0">
                          <a:solidFill>
                            <a:schemeClr val="tx1"/>
                          </a:solidFill>
                          <a:latin typeface="Arial" panose="020B0604020202020204" pitchFamily="34" charset="0"/>
                          <a:cs typeface="Arial" panose="020B0604020202020204" pitchFamily="34" charset="0"/>
                        </a:rPr>
                        <a:t>-Fragen ab</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l"/>
                      <a:r>
                        <a:rPr lang="en-US" sz="1200" dirty="0">
                          <a:solidFill>
                            <a:schemeClr val="tx1"/>
                          </a:solidFill>
                          <a:latin typeface="Arial" panose="020B0604020202020204" pitchFamily="34" charset="0"/>
                          <a:cs typeface="Arial" panose="020B0604020202020204" pitchFamily="34" charset="0"/>
                        </a:rPr>
                        <a:t>Pendent</a:t>
                      </a:r>
                    </a:p>
                    <a:p>
                      <a:pPr algn="l"/>
                      <a:r>
                        <a:rPr lang="en-US" sz="1200" dirty="0">
                          <a:solidFill>
                            <a:schemeClr val="tx1"/>
                          </a:solidFill>
                          <a:latin typeface="Arial" panose="020B0604020202020204" pitchFamily="34" charset="0"/>
                          <a:cs typeface="Arial" panose="020B0604020202020204" pitchFamily="34" charset="0"/>
                        </a:rPr>
                        <a:t>16.09.2024</a:t>
                      </a:r>
                    </a:p>
                  </a:txBody>
                  <a:tcPr/>
                </a:tc>
                <a:extLst>
                  <a:ext uri="{0D108BD9-81ED-4DB2-BD59-A6C34878D82A}">
                    <a16:rowId xmlns:a16="http://schemas.microsoft.com/office/drawing/2014/main" val="2613948294"/>
                  </a:ext>
                </a:extLst>
              </a:tr>
            </a:tbl>
          </a:graphicData>
        </a:graphic>
      </p:graphicFrame>
    </p:spTree>
    <p:extLst>
      <p:ext uri="{BB962C8B-B14F-4D97-AF65-F5344CB8AC3E}">
        <p14:creationId xmlns:p14="http://schemas.microsoft.com/office/powerpoint/2010/main" val="216767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0515600" cy="681250"/>
          </a:xfrm>
        </p:spPr>
        <p:txBody>
          <a:bodyPr>
            <a:normAutofit fontScale="90000"/>
          </a:bodyPr>
          <a:lstStyle/>
          <a:p>
            <a:r>
              <a:rPr lang="de-CH" dirty="0">
                <a:solidFill>
                  <a:schemeClr val="tx1"/>
                </a:solidFill>
                <a:latin typeface="Arial" panose="020B0604020202020204" pitchFamily="34" charset="0"/>
                <a:cs typeface="Arial" panose="020B0604020202020204" pitchFamily="34" charset="0"/>
              </a:rPr>
              <a:t>Projektübersicht Status</a:t>
            </a:r>
            <a:endParaRPr lang="en-US" dirty="0">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5</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8" name="Rectangle 17">
            <a:extLst>
              <a:ext uri="{FF2B5EF4-FFF2-40B4-BE49-F238E27FC236}">
                <a16:creationId xmlns:a16="http://schemas.microsoft.com/office/drawing/2014/main" id="{DBFA9816-CE82-AEA3-3B95-F550AB0EE817}"/>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4</a:t>
            </a:r>
            <a:endParaRPr lang="en-US" sz="4000" dirty="0">
              <a:solidFill>
                <a:schemeClr val="tx1"/>
              </a:solidFill>
              <a:latin typeface="Arial" panose="020B0604020202020204" pitchFamily="34" charset="0"/>
              <a:cs typeface="Arial" panose="020B0604020202020204" pitchFamily="34" charset="0"/>
            </a:endParaRPr>
          </a:p>
        </p:txBody>
      </p:sp>
      <p:graphicFrame>
        <p:nvGraphicFramePr>
          <p:cNvPr id="4" name="Table 11">
            <a:extLst>
              <a:ext uri="{FF2B5EF4-FFF2-40B4-BE49-F238E27FC236}">
                <a16:creationId xmlns:a16="http://schemas.microsoft.com/office/drawing/2014/main" id="{BA6AF2ED-C351-6321-557E-7A72700D3F81}"/>
              </a:ext>
            </a:extLst>
          </p:cNvPr>
          <p:cNvGraphicFramePr>
            <a:graphicFrameLocks noGrp="1"/>
          </p:cNvGraphicFramePr>
          <p:nvPr>
            <p:extLst>
              <p:ext uri="{D42A27DB-BD31-4B8C-83A1-F6EECF244321}">
                <p14:modId xmlns:p14="http://schemas.microsoft.com/office/powerpoint/2010/main" val="3573321722"/>
              </p:ext>
            </p:extLst>
          </p:nvPr>
        </p:nvGraphicFramePr>
        <p:xfrm>
          <a:off x="311995" y="1059074"/>
          <a:ext cx="11291426" cy="5140496"/>
        </p:xfrm>
        <a:graphic>
          <a:graphicData uri="http://schemas.openxmlformats.org/drawingml/2006/table">
            <a:tbl>
              <a:tblPr firstRow="1" bandRow="1">
                <a:tableStyleId>{7DF18680-E054-41AD-8BC1-D1AEF772440D}</a:tableStyleId>
              </a:tblPr>
              <a:tblGrid>
                <a:gridCol w="2013419">
                  <a:extLst>
                    <a:ext uri="{9D8B030D-6E8A-4147-A177-3AD203B41FA5}">
                      <a16:colId xmlns:a16="http://schemas.microsoft.com/office/drawing/2014/main" val="3338559671"/>
                    </a:ext>
                  </a:extLst>
                </a:gridCol>
                <a:gridCol w="1876096">
                  <a:extLst>
                    <a:ext uri="{9D8B030D-6E8A-4147-A177-3AD203B41FA5}">
                      <a16:colId xmlns:a16="http://schemas.microsoft.com/office/drawing/2014/main" val="531984816"/>
                    </a:ext>
                  </a:extLst>
                </a:gridCol>
                <a:gridCol w="5404434">
                  <a:extLst>
                    <a:ext uri="{9D8B030D-6E8A-4147-A177-3AD203B41FA5}">
                      <a16:colId xmlns:a16="http://schemas.microsoft.com/office/drawing/2014/main" val="901944248"/>
                    </a:ext>
                  </a:extLst>
                </a:gridCol>
                <a:gridCol w="909656">
                  <a:extLst>
                    <a:ext uri="{9D8B030D-6E8A-4147-A177-3AD203B41FA5}">
                      <a16:colId xmlns:a16="http://schemas.microsoft.com/office/drawing/2014/main" val="3936368129"/>
                    </a:ext>
                  </a:extLst>
                </a:gridCol>
                <a:gridCol w="1087821">
                  <a:extLst>
                    <a:ext uri="{9D8B030D-6E8A-4147-A177-3AD203B41FA5}">
                      <a16:colId xmlns:a16="http://schemas.microsoft.com/office/drawing/2014/main" val="3575392236"/>
                    </a:ext>
                  </a:extLst>
                </a:gridCol>
              </a:tblGrid>
              <a:tr h="370946">
                <a:tc>
                  <a:txBody>
                    <a:bodyPr/>
                    <a:lstStyle/>
                    <a:p>
                      <a:r>
                        <a:rPr lang="de-CH" sz="1200" dirty="0">
                          <a:solidFill>
                            <a:schemeClr val="tx1"/>
                          </a:solidFill>
                          <a:latin typeface="Arial" panose="020B0604020202020204" pitchFamily="34" charset="0"/>
                          <a:cs typeface="Arial" panose="020B0604020202020204" pitchFamily="34" charset="0"/>
                        </a:rPr>
                        <a:t>Projekt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de-CH" sz="1200" u="none" dirty="0">
                          <a:solidFill>
                            <a:schemeClr val="tx1"/>
                          </a:solidFill>
                          <a:latin typeface="Arial" panose="020B0604020202020204" pitchFamily="34" charset="0"/>
                          <a:cs typeface="Arial" panose="020B0604020202020204" pitchFamily="34" charset="0"/>
                        </a:rPr>
                        <a:t>Verantwortlich</a:t>
                      </a:r>
                      <a:endParaRPr lang="en-US" sz="1200" u="none" dirty="0">
                        <a:solidFill>
                          <a:schemeClr val="tx1"/>
                        </a:solidFill>
                        <a:latin typeface="Arial" panose="020B0604020202020204" pitchFamily="34" charset="0"/>
                        <a:cs typeface="Arial" panose="020B0604020202020204" pitchFamily="34" charset="0"/>
                      </a:endParaRPr>
                    </a:p>
                  </a:txBody>
                  <a:tcPr/>
                </a:tc>
                <a:tc>
                  <a:txBody>
                    <a:bodyPr/>
                    <a:lstStyle/>
                    <a:p>
                      <a:r>
                        <a:rPr lang="de-CH" sz="1200">
                          <a:solidFill>
                            <a:schemeClr val="tx1"/>
                          </a:solidFill>
                          <a:latin typeface="Arial" panose="020B0604020202020204" pitchFamily="34" charset="0"/>
                          <a:cs typeface="Arial" panose="020B0604020202020204" pitchFamily="34" charset="0"/>
                        </a:rPr>
                        <a:t>Update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dirty="0">
                          <a:solidFill>
                            <a:schemeClr val="tx1"/>
                          </a:solidFill>
                          <a:latin typeface="Arial" panose="020B0604020202020204" pitchFamily="34" charset="0"/>
                          <a:cs typeface="Arial" panose="020B0604020202020204" pitchFamily="34" charset="0"/>
                        </a:rPr>
                        <a:t>Deep Dive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de-CH" sz="1200" dirty="0">
                          <a:solidFill>
                            <a:schemeClr val="tx1"/>
                          </a:solidFill>
                          <a:latin typeface="Arial" panose="020B0604020202020204" pitchFamily="34" charset="0"/>
                          <a:cs typeface="Arial" panose="020B0604020202020204" pitchFamily="34" charset="0"/>
                        </a:rPr>
                        <a:t>Status</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1200388"/>
                  </a:ext>
                </a:extLst>
              </a:tr>
              <a:tr h="467128">
                <a:tc>
                  <a:txBody>
                    <a:bodyPr/>
                    <a:lstStyle/>
                    <a:p>
                      <a:pPr algn="l"/>
                      <a:r>
                        <a:rPr lang="de-CH" sz="1200" b="1" dirty="0">
                          <a:solidFill>
                            <a:schemeClr val="tx1"/>
                          </a:solidFill>
                          <a:latin typeface="Arial" panose="020B0604020202020204" pitchFamily="34" charset="0"/>
                          <a:cs typeface="Arial" panose="020B0604020202020204" pitchFamily="34" charset="0"/>
                        </a:rPr>
                        <a:t>Schulwegsicherheit / Lotsendienst</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noProof="0" dirty="0">
                          <a:solidFill>
                            <a:schemeClr val="tx1"/>
                          </a:solidFill>
                          <a:latin typeface="Arial" panose="020B0604020202020204" pitchFamily="34" charset="0"/>
                          <a:cs typeface="Arial" panose="020B0604020202020204" pitchFamily="34" charset="0"/>
                        </a:rPr>
                        <a:t>Olivia / Dominik / Christian</a:t>
                      </a:r>
                    </a:p>
                  </a:txBody>
                  <a:tcPr/>
                </a:tc>
                <a:tc>
                  <a:txBody>
                    <a:bodyPr/>
                    <a:lstStyle/>
                    <a:p>
                      <a:pPr marL="285750" indent="-285750" algn="l">
                        <a:buFont typeface="Wingdings" panose="05000000000000000000" pitchFamily="2" charset="2"/>
                        <a:buChar char="§"/>
                      </a:pPr>
                      <a:r>
                        <a:rPr lang="de-DE" sz="1200" dirty="0">
                          <a:solidFill>
                            <a:schemeClr val="tx1"/>
                          </a:solidFill>
                          <a:latin typeface="Arial" panose="020B0604020202020204" pitchFamily="34" charset="0"/>
                          <a:cs typeface="Arial" panose="020B0604020202020204" pitchFamily="34" charset="0"/>
                        </a:rPr>
                        <a:t>Es wird von der Projektgruppe ein Factsheet / Grobkonzept erstellt und der Kommission übergeben.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solidFill>
                            <a:schemeClr val="tx1"/>
                          </a:solidFill>
                          <a:latin typeface="Arial" panose="020B0604020202020204" pitchFamily="34" charset="0"/>
                          <a:cs typeface="Arial" panose="020B0604020202020204" pitchFamily="34" charset="0"/>
                        </a:rPr>
                        <a:t>Details in Projekt Deep Dive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indent="0" algn="ctr">
                        <a:buFont typeface="Wingdings" panose="05000000000000000000" pitchFamily="2" charset="2"/>
                        <a:buNone/>
                      </a:pPr>
                      <a:r>
                        <a:rPr lang="de-CH" sz="1200" b="1" dirty="0">
                          <a:solidFill>
                            <a:schemeClr val="tx1"/>
                          </a:solidFill>
                          <a:latin typeface="Arial" panose="020B0604020202020204" pitchFamily="34" charset="0"/>
                          <a:cs typeface="Arial" panose="020B0604020202020204" pitchFamily="34" charset="0"/>
                        </a:rPr>
                        <a:t>X</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offen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2970664"/>
                  </a:ext>
                </a:extLst>
              </a:tr>
              <a:tr h="405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dirty="0">
                          <a:solidFill>
                            <a:schemeClr val="tx1"/>
                          </a:solidFill>
                          <a:latin typeface="Arial" panose="020B0604020202020204" pitchFamily="34" charset="0"/>
                          <a:cs typeface="Arial" panose="020B0604020202020204" pitchFamily="34" charset="0"/>
                        </a:rPr>
                        <a:t>Baustellensituation</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latin typeface="Arial" panose="020B0604020202020204" pitchFamily="34" charset="0"/>
                          <a:cs typeface="Arial" panose="020B0604020202020204" pitchFamily="34" charset="0"/>
                        </a:rPr>
                        <a:t>Mirjam</a:t>
                      </a:r>
                      <a:r>
                        <a:rPr lang="en-US" sz="1200" dirty="0">
                          <a:solidFill>
                            <a:schemeClr val="tx1"/>
                          </a:solidFill>
                          <a:latin typeface="Arial" panose="020B0604020202020204" pitchFamily="34" charset="0"/>
                          <a:cs typeface="Arial" panose="020B0604020202020204" pitchFamily="34" charset="0"/>
                        </a:rPr>
                        <a:t> H. / Sebastian </a:t>
                      </a:r>
                    </a:p>
                  </a:txBody>
                  <a:tcPr/>
                </a:tc>
                <a:tc>
                  <a:txBody>
                    <a:bodyPr/>
                    <a:lstStyle/>
                    <a:p>
                      <a:pPr marL="285750" indent="-285750" algn="l">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Sicherheitswache wurde installiert </a:t>
                      </a:r>
                      <a:r>
                        <a:rPr lang="de-CH" sz="1200" dirty="0">
                          <a:solidFill>
                            <a:schemeClr val="tx1"/>
                          </a:solidFill>
                          <a:latin typeface="Arial" panose="020B0604020202020204" pitchFamily="34" charset="0"/>
                          <a:cs typeface="Arial" panose="020B0604020202020204" pitchFamily="34" charset="0"/>
                          <a:sym typeface="Wingdings" panose="05000000000000000000" pitchFamily="2" charset="2"/>
                        </a:rPr>
                        <a:t> mittlerweile wieder keine Wache mehr trotz heikler Momente</a:t>
                      </a:r>
                      <a:endParaRPr lang="de-CH" sz="1200" dirty="0">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Elterntaxi nach wie vor ein Thema; Entschied </a:t>
                      </a:r>
                      <a:r>
                        <a:rPr lang="de-CH" sz="1200" dirty="0" err="1">
                          <a:solidFill>
                            <a:schemeClr val="tx1"/>
                          </a:solidFill>
                          <a:latin typeface="Arial" panose="020B0604020202020204" pitchFamily="34" charset="0"/>
                          <a:cs typeface="Arial" panose="020B0604020202020204" pitchFamily="34" charset="0"/>
                        </a:rPr>
                        <a:t>Gd</a:t>
                      </a:r>
                      <a:r>
                        <a:rPr lang="de-CH" sz="1200" dirty="0">
                          <a:solidFill>
                            <a:schemeClr val="tx1"/>
                          </a:solidFill>
                          <a:latin typeface="Arial" panose="020B0604020202020204" pitchFamily="34" charset="0"/>
                          <a:cs typeface="Arial" panose="020B0604020202020204" pitchFamily="34" charset="0"/>
                        </a:rPr>
                        <a:t>. kein generelles Fahrverbot zu verfügen</a:t>
                      </a:r>
                    </a:p>
                    <a:p>
                      <a:pPr marL="285750" indent="-285750" algn="l">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Bauaktivitäten am laufen</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indent="0" algn="ctr">
                        <a:buFont typeface="Wingdings" panose="05000000000000000000" pitchFamily="2" charset="2"/>
                        <a:buNone/>
                      </a:pP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Am laufen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4725257"/>
                  </a:ext>
                </a:extLst>
              </a:tr>
              <a:tr h="334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dirty="0">
                          <a:solidFill>
                            <a:srgbClr val="00B050"/>
                          </a:solidFill>
                          <a:latin typeface="Arial" panose="020B0604020202020204" pitchFamily="34" charset="0"/>
                          <a:cs typeface="Arial" panose="020B0604020202020204" pitchFamily="34" charset="0"/>
                        </a:rPr>
                        <a:t>Referat Medien / Handy</a:t>
                      </a:r>
                      <a:endParaRPr lang="en-US" sz="12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noProof="0" dirty="0">
                          <a:solidFill>
                            <a:srgbClr val="00B050"/>
                          </a:solidFill>
                          <a:latin typeface="Arial" panose="020B0604020202020204" pitchFamily="34" charset="0"/>
                          <a:cs typeface="Arial" panose="020B0604020202020204" pitchFamily="34" charset="0"/>
                        </a:rPr>
                        <a:t>Mirjam M. / Claudia </a:t>
                      </a:r>
                      <a:r>
                        <a:rPr lang="de-CH" sz="1200" noProof="0" dirty="0" err="1">
                          <a:solidFill>
                            <a:srgbClr val="00B050"/>
                          </a:solidFill>
                          <a:latin typeface="Arial" panose="020B0604020202020204" pitchFamily="34" charset="0"/>
                          <a:cs typeface="Arial" panose="020B0604020202020204" pitchFamily="34" charset="0"/>
                        </a:rPr>
                        <a:t>Strübin</a:t>
                      </a:r>
                      <a:r>
                        <a:rPr lang="de-CH" sz="1200" noProof="0" dirty="0">
                          <a:solidFill>
                            <a:srgbClr val="00B050"/>
                          </a:solidFill>
                          <a:latin typeface="Arial" panose="020B0604020202020204" pitchFamily="34" charset="0"/>
                          <a:cs typeface="Arial" panose="020B0604020202020204" pitchFamily="34" charset="0"/>
                        </a:rPr>
                        <a:t> / Gabriela</a:t>
                      </a:r>
                    </a:p>
                  </a:txBody>
                  <a:tcPr/>
                </a:tc>
                <a:tc>
                  <a:txBody>
                    <a:bodyPr/>
                    <a:lstStyle/>
                    <a:p>
                      <a:pPr marL="285750" indent="-285750" algn="l">
                        <a:buFont typeface="Wingdings" panose="05000000000000000000" pitchFamily="2" charset="2"/>
                        <a:buChar char="§"/>
                      </a:pPr>
                      <a:r>
                        <a:rPr lang="de-CH" sz="1200" dirty="0">
                          <a:solidFill>
                            <a:srgbClr val="00B050"/>
                          </a:solidFill>
                          <a:latin typeface="Arial" panose="020B0604020202020204" pitchFamily="34" charset="0"/>
                          <a:cs typeface="Arial" panose="020B0604020202020204" pitchFamily="34" charset="0"/>
                        </a:rPr>
                        <a:t>Referat fand statt 17.06.24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1200" dirty="0">
                          <a:solidFill>
                            <a:srgbClr val="00B050"/>
                          </a:solidFill>
                          <a:latin typeface="Arial" panose="020B0604020202020204" pitchFamily="34" charset="0"/>
                          <a:cs typeface="Arial" panose="020B0604020202020204" pitchFamily="34" charset="0"/>
                        </a:rPr>
                        <a:t>geschlossen</a:t>
                      </a:r>
                      <a:endParaRPr lang="en-US" sz="12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5044372"/>
                  </a:ext>
                </a:extLst>
              </a:tr>
              <a:tr h="467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dirty="0">
                          <a:solidFill>
                            <a:schemeClr val="tx1"/>
                          </a:solidFill>
                          <a:latin typeface="Arial" panose="020B0604020202020204" pitchFamily="34" charset="0"/>
                          <a:cs typeface="Arial" panose="020B0604020202020204" pitchFamily="34" charset="0"/>
                        </a:rPr>
                        <a:t>Suchtprävention </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noProof="0" dirty="0">
                          <a:solidFill>
                            <a:schemeClr val="tx1"/>
                          </a:solidFill>
                          <a:latin typeface="Arial" panose="020B0604020202020204" pitchFamily="34" charset="0"/>
                          <a:cs typeface="Arial" panose="020B0604020202020204" pitchFamily="34" charset="0"/>
                        </a:rPr>
                        <a:t>Simone / Claudia Steffen</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sz="1200" dirty="0">
                          <a:solidFill>
                            <a:schemeClr val="tx1"/>
                          </a:solidFill>
                          <a:latin typeface="Arial" panose="020B0604020202020204" pitchFamily="34" charset="0"/>
                          <a:cs typeface="Arial" panose="020B0604020202020204" pitchFamily="34" charset="0"/>
                        </a:rPr>
                        <a:t>Veranstaltung geplant für 5.11.2024, keine weiteren offenen Punkte </a:t>
                      </a:r>
                      <a:endParaRPr lang="en-US" sz="1200" dirty="0">
                        <a:solidFill>
                          <a:srgbClr val="C0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FF0000"/>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Am laufen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5585441"/>
                  </a:ext>
                </a:extLst>
              </a:tr>
              <a:tr h="467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dirty="0">
                          <a:solidFill>
                            <a:schemeClr val="tx1"/>
                          </a:solidFill>
                          <a:latin typeface="Arial" panose="020B0604020202020204" pitchFamily="34" charset="0"/>
                          <a:cs typeface="Arial" panose="020B0604020202020204" pitchFamily="34" charset="0"/>
                        </a:rPr>
                        <a:t>Hausaufgabenhilfe </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noProof="0" dirty="0">
                          <a:solidFill>
                            <a:schemeClr val="tx1"/>
                          </a:solidFill>
                          <a:latin typeface="Arial" panose="020B0604020202020204" pitchFamily="34" charset="0"/>
                          <a:cs typeface="Arial" panose="020B0604020202020204" pitchFamily="34" charset="0"/>
                        </a:rPr>
                        <a:t>Sandra Friedli + Dominik</a:t>
                      </a:r>
                    </a:p>
                  </a:txBody>
                  <a:tcPr/>
                </a:tc>
                <a:tc>
                  <a:txBody>
                    <a:bodyPr/>
                    <a:lstStyle/>
                    <a:p>
                      <a:pPr marL="285750" indent="-285750" algn="l">
                        <a:buFont typeface="Arial" panose="020B0604020202020204" pitchFamily="34" charset="0"/>
                        <a:buChar char="•"/>
                      </a:pPr>
                      <a:r>
                        <a:rPr lang="de-DE" sz="1200" b="0" i="0" u="none" strike="noStrike" kern="1200" baseline="0" dirty="0">
                          <a:solidFill>
                            <a:schemeClr val="tx1"/>
                          </a:solidFill>
                          <a:latin typeface="Arial" panose="020B0604020202020204" pitchFamily="34" charset="0"/>
                          <a:ea typeface="+mn-ea"/>
                          <a:cs typeface="Arial" panose="020B0604020202020204" pitchFamily="34" charset="0"/>
                        </a:rPr>
                        <a:t>Sitzung mit </a:t>
                      </a:r>
                      <a:r>
                        <a:rPr lang="de-DE" sz="1200" b="0" i="0" u="none" strike="noStrike" kern="1200" baseline="0" dirty="0" err="1">
                          <a:solidFill>
                            <a:schemeClr val="tx1"/>
                          </a:solidFill>
                          <a:latin typeface="Arial" panose="020B0604020202020204" pitchFamily="34" charset="0"/>
                          <a:ea typeface="+mn-ea"/>
                          <a:cs typeface="Arial" panose="020B0604020202020204" pitchFamily="34" charset="0"/>
                        </a:rPr>
                        <a:t>Bisko</a:t>
                      </a:r>
                      <a:r>
                        <a:rPr lang="de-DE" sz="1200" b="0" i="0" u="none" strike="noStrike" kern="1200" baseline="0" dirty="0">
                          <a:solidFill>
                            <a:schemeClr val="tx1"/>
                          </a:solidFill>
                          <a:latin typeface="Arial" panose="020B0604020202020204" pitchFamily="34" charset="0"/>
                          <a:ea typeface="+mn-ea"/>
                          <a:cs typeface="Arial" panose="020B0604020202020204" pitchFamily="34" charset="0"/>
                        </a:rPr>
                        <a:t> am 28.08.24 war nicht Zielführend resp. wurde nicht Traktandiert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sz="1200" b="1" dirty="0">
                          <a:solidFill>
                            <a:schemeClr val="tx1"/>
                          </a:solidFill>
                          <a:latin typeface="Arial" panose="020B0604020202020204" pitchFamily="34" charset="0"/>
                          <a:cs typeface="Arial" panose="020B0604020202020204" pitchFamily="34" charset="0"/>
                        </a:rPr>
                        <a:t>X</a:t>
                      </a:r>
                      <a:endParaRPr lang="en-US" sz="1200" b="1"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rgbClr val="FF0000"/>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Am laufen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8216151"/>
                  </a:ext>
                </a:extLst>
              </a:tr>
              <a:tr h="334317">
                <a:tc>
                  <a:txBody>
                    <a:bodyPr/>
                    <a:lstStyle/>
                    <a:p>
                      <a:pPr algn="l"/>
                      <a:r>
                        <a:rPr lang="de-CH" sz="1200" b="1" dirty="0" err="1">
                          <a:solidFill>
                            <a:schemeClr val="tx1"/>
                          </a:solidFill>
                          <a:latin typeface="Arial" panose="020B0604020202020204" pitchFamily="34" charset="0"/>
                          <a:cs typeface="Arial" panose="020B0604020202020204" pitchFamily="34" charset="0"/>
                        </a:rPr>
                        <a:t>Appetito</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dirty="0">
                          <a:solidFill>
                            <a:schemeClr val="tx1"/>
                          </a:solidFill>
                          <a:latin typeface="Arial" panose="020B0604020202020204" pitchFamily="34" charset="0"/>
                          <a:cs typeface="Arial" panose="020B0604020202020204" pitchFamily="34" charset="0"/>
                        </a:rPr>
                        <a:t>Regula / Mirjam H.</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lgn="l">
                        <a:buFont typeface="Wingdings" panose="05000000000000000000" pitchFamily="2" charset="2"/>
                        <a:buChar char="§"/>
                      </a:pPr>
                      <a:r>
                        <a:rPr lang="de-DE" sz="1200" dirty="0">
                          <a:solidFill>
                            <a:schemeClr val="tx1"/>
                          </a:solidFill>
                          <a:latin typeface="Arial" panose="020B0604020202020204" pitchFamily="34" charset="0"/>
                          <a:cs typeface="Arial" panose="020B0604020202020204" pitchFamily="34" charset="0"/>
                        </a:rPr>
                        <a:t>Der ER ist der Meinung es braucht ein offenes Gespräch zwischen Schule (ER), Kirche und Gemeinde. Das Präsidium wird ein offenes Gespräch zwischen Schule (ER), Kirche und Gemeinde am 14.10.2024 führen. Ziel ist eine längerfristige und für alle befriedigende Lösung, welche ergänzend und nicht konkurrenzierend 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Am laufen</a:t>
                      </a:r>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3087388"/>
                  </a:ext>
                </a:extLst>
              </a:tr>
              <a:tr h="334317">
                <a:tc>
                  <a:txBody>
                    <a:bodyPr/>
                    <a:lstStyle/>
                    <a:p>
                      <a:pPr algn="l"/>
                      <a:r>
                        <a:rPr lang="de-CH" sz="1200" b="1" noProof="0" dirty="0">
                          <a:solidFill>
                            <a:schemeClr val="tx1"/>
                          </a:solidFill>
                          <a:latin typeface="Arial" panose="020B0604020202020204" pitchFamily="34" charset="0"/>
                          <a:cs typeface="Arial" panose="020B0604020202020204" pitchFamily="34" charset="0"/>
                        </a:rPr>
                        <a:t>Depression + Suizidalität</a:t>
                      </a: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de-CH" sz="1200" b="0" dirty="0">
                          <a:solidFill>
                            <a:schemeClr val="tx1"/>
                          </a:solidFill>
                          <a:latin typeface="Arial" panose="020B0604020202020204" pitchFamily="34" charset="0"/>
                          <a:cs typeface="Arial" panose="020B0604020202020204" pitchFamily="34" charset="0"/>
                        </a:rPr>
                        <a:t>Simone Schaffner</a:t>
                      </a:r>
                      <a:endParaRPr lang="en-US" sz="1200" b="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lgn="l">
                        <a:buFont typeface="Arial" panose="020B0604020202020204" pitchFamily="34" charset="0"/>
                        <a:buChar char="•"/>
                      </a:pPr>
                      <a:r>
                        <a:rPr lang="de-CH" sz="1200" dirty="0">
                          <a:solidFill>
                            <a:schemeClr val="tx1"/>
                          </a:solidFill>
                          <a:latin typeface="Arial" panose="020B0604020202020204" pitchFamily="34" charset="0"/>
                          <a:cs typeface="Arial" panose="020B0604020202020204" pitchFamily="34" charset="0"/>
                        </a:rPr>
                        <a:t>Das Thema ist von der Projektgruppe mit Marco Bieli aufzunehmen zwecks Alignierung / Abstimmung / Abgrenzung  mit den Lerninhalten des ordentliches Schulprogramms. </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indent="0" algn="l">
                        <a:buFont typeface="Wingdings" panose="05000000000000000000" pitchFamily="2" charset="2"/>
                        <a:buNone/>
                      </a:pPr>
                      <a:r>
                        <a:rPr lang="de-CH" sz="1200" dirty="0">
                          <a:solidFill>
                            <a:schemeClr val="tx1"/>
                          </a:solidFill>
                          <a:latin typeface="Arial" panose="020B0604020202020204" pitchFamily="34" charset="0"/>
                          <a:cs typeface="Arial" panose="020B0604020202020204" pitchFamily="34" charset="0"/>
                        </a:rPr>
                        <a:t>Am laufen</a:t>
                      </a:r>
                      <a:endParaRPr lang="en-US" sz="1200" dirty="0">
                        <a:solidFill>
                          <a:schemeClr val="tx1"/>
                        </a:solidFill>
                        <a:latin typeface="Arial" panose="020B0604020202020204" pitchFamily="34" charset="0"/>
                        <a:cs typeface="Arial" panose="020B0604020202020204" pitchFamily="34" charset="0"/>
                      </a:endParaRPr>
                    </a:p>
                    <a:p>
                      <a:pPr algn="l"/>
                      <a:endParaRPr lang="en-US"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2732096"/>
                  </a:ext>
                </a:extLst>
              </a:tr>
            </a:tbl>
          </a:graphicData>
        </a:graphic>
      </p:graphicFrame>
    </p:spTree>
    <p:extLst>
      <p:ext uri="{BB962C8B-B14F-4D97-AF65-F5344CB8AC3E}">
        <p14:creationId xmlns:p14="http://schemas.microsoft.com/office/powerpoint/2010/main" val="424145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721634" cy="681250"/>
          </a:xfrm>
        </p:spPr>
        <p:txBody>
          <a:bodyPr>
            <a:normAutofit fontScale="90000"/>
          </a:bodyPr>
          <a:lstStyle/>
          <a:p>
            <a:r>
              <a:rPr lang="de-CH" dirty="0">
                <a:latin typeface="Arial" panose="020B0604020202020204" pitchFamily="34" charset="0"/>
                <a:cs typeface="Arial" panose="020B0604020202020204" pitchFamily="34" charset="0"/>
              </a:rPr>
              <a:t>Konzept: Schulwegsicherheit / Lotsendienst</a:t>
            </a:r>
            <a:endParaRPr lang="en-US" dirty="0">
              <a:solidFill>
                <a:srgbClr val="C0000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6</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grpSp>
        <p:nvGrpSpPr>
          <p:cNvPr id="8" name="Group 7">
            <a:extLst>
              <a:ext uri="{FF2B5EF4-FFF2-40B4-BE49-F238E27FC236}">
                <a16:creationId xmlns:a16="http://schemas.microsoft.com/office/drawing/2014/main" id="{5D7ACDE6-2DB8-587E-6EBD-DC93166B989E}"/>
              </a:ext>
            </a:extLst>
          </p:cNvPr>
          <p:cNvGrpSpPr/>
          <p:nvPr/>
        </p:nvGrpSpPr>
        <p:grpSpPr>
          <a:xfrm>
            <a:off x="367645" y="1244336"/>
            <a:ext cx="10680569" cy="1234912"/>
            <a:chOff x="367645" y="1470581"/>
            <a:chExt cx="10680569" cy="904964"/>
          </a:xfrm>
        </p:grpSpPr>
        <p:sp>
          <p:nvSpPr>
            <p:cNvPr id="3" name="Rectangle 2">
              <a:extLst>
                <a:ext uri="{FF2B5EF4-FFF2-40B4-BE49-F238E27FC236}">
                  <a16:creationId xmlns:a16="http://schemas.microsoft.com/office/drawing/2014/main" id="{46D854C1-0887-F5F3-F51C-2BDCB2D96EC1}"/>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Hintergrund / Problemstellung</a:t>
              </a:r>
              <a:endParaRPr lang="en-US"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5E38072-2EFD-CC55-EB61-9C98214282A2}"/>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Gefährliche Situationen bei Übergängen von Strassen und Bahnlinien</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Speziell in Monaten mit kurzen Tagen - erhöhte Gefährdung wegen geringer Sichtbarkeit</a:t>
              </a:r>
            </a:p>
            <a:p>
              <a:pPr marL="285750" indent="-285750">
                <a:buFont typeface="Wingdings" panose="05000000000000000000" pitchFamily="2" charset="2"/>
                <a:buChar char="§"/>
                <a:tabLst>
                  <a:tab pos="804863" algn="l"/>
                </a:tabLst>
              </a:pPr>
              <a:r>
                <a:rPr lang="de-CH" sz="1400" dirty="0">
                  <a:solidFill>
                    <a:schemeClr val="tx1"/>
                  </a:solidFill>
                  <a:latin typeface="Arial" panose="020B0604020202020204" pitchFamily="34" charset="0"/>
                  <a:cs typeface="Arial" panose="020B0604020202020204" pitchFamily="34" charset="0"/>
                </a:rPr>
                <a:t>Ziele: 	Keine Unfälle auf dem Schulweg in unmittelbarer Umgebung des Schulhauses, 	Sensibilisierung der Verkehrsteilnehmer</a:t>
              </a:r>
            </a:p>
            <a:p>
              <a:pPr lvl="1">
                <a:tabLst>
                  <a:tab pos="804863" algn="l"/>
                </a:tabLst>
              </a:pPr>
              <a:r>
                <a:rPr lang="de-CH" sz="1400" dirty="0">
                  <a:solidFill>
                    <a:schemeClr val="tx1"/>
                  </a:solidFill>
                  <a:latin typeface="Arial" panose="020B0604020202020204" pitchFamily="34" charset="0"/>
                  <a:cs typeface="Arial" panose="020B0604020202020204" pitchFamily="34" charset="0"/>
                </a:rPr>
                <a:t>	Zuverlässige </a:t>
              </a:r>
              <a:r>
                <a:rPr lang="de-CH" sz="1400" dirty="0" err="1">
                  <a:solidFill>
                    <a:schemeClr val="tx1"/>
                  </a:solidFill>
                  <a:latin typeface="Arial" panose="020B0604020202020204" pitchFamily="34" charset="0"/>
                  <a:cs typeface="Arial" panose="020B0604020202020204" pitchFamily="34" charset="0"/>
                </a:rPr>
                <a:t>Patrouilleure</a:t>
              </a:r>
              <a:r>
                <a:rPr lang="de-CH" sz="1400" dirty="0">
                  <a:solidFill>
                    <a:schemeClr val="tx1"/>
                  </a:solidFill>
                  <a:latin typeface="Arial" panose="020B0604020202020204" pitchFamily="34" charset="0"/>
                  <a:cs typeface="Arial" panose="020B0604020202020204" pitchFamily="34" charset="0"/>
                </a:rPr>
                <a:t> sichern den Schulweg, insbesondere neuralgische Stellen</a:t>
              </a:r>
            </a:p>
          </p:txBody>
        </p:sp>
      </p:grpSp>
      <p:grpSp>
        <p:nvGrpSpPr>
          <p:cNvPr id="11" name="Group 10">
            <a:extLst>
              <a:ext uri="{FF2B5EF4-FFF2-40B4-BE49-F238E27FC236}">
                <a16:creationId xmlns:a16="http://schemas.microsoft.com/office/drawing/2014/main" id="{D6CBDB1B-8594-63DF-74CC-07385AAEE93F}"/>
              </a:ext>
            </a:extLst>
          </p:cNvPr>
          <p:cNvGrpSpPr/>
          <p:nvPr/>
        </p:nvGrpSpPr>
        <p:grpSpPr>
          <a:xfrm>
            <a:off x="367645" y="2578227"/>
            <a:ext cx="10680569" cy="1234912"/>
            <a:chOff x="367645" y="1470581"/>
            <a:chExt cx="10680569" cy="904964"/>
          </a:xfrm>
        </p:grpSpPr>
        <p:sp>
          <p:nvSpPr>
            <p:cNvPr id="12" name="Rectangle 11">
              <a:extLst>
                <a:ext uri="{FF2B5EF4-FFF2-40B4-BE49-F238E27FC236}">
                  <a16:creationId xmlns:a16="http://schemas.microsoft.com/office/drawing/2014/main" id="{4539F9C5-FAFD-5701-4823-D883D677D995}"/>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Einsatz Lotsendienst</a:t>
              </a:r>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4CEE166-BD69-7DAB-0F17-C61725C552FE}"/>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Um Personalaufwand zu reduzieren, findet der Lotsendienst vom 1. September (Sonnenaufgang 0700Uhr) bis 31. März (Sonnenaufgang 0710Uhr) statt.</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Sicherungsperimeter: Schulhaus Matte</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Zeit: vor erster Lektion am Morgen</a:t>
              </a:r>
            </a:p>
          </p:txBody>
        </p:sp>
      </p:grpSp>
      <p:grpSp>
        <p:nvGrpSpPr>
          <p:cNvPr id="14" name="Group 13">
            <a:extLst>
              <a:ext uri="{FF2B5EF4-FFF2-40B4-BE49-F238E27FC236}">
                <a16:creationId xmlns:a16="http://schemas.microsoft.com/office/drawing/2014/main" id="{434CB8EA-A3B3-5162-98CE-5B4A773F5868}"/>
              </a:ext>
            </a:extLst>
          </p:cNvPr>
          <p:cNvGrpSpPr/>
          <p:nvPr/>
        </p:nvGrpSpPr>
        <p:grpSpPr>
          <a:xfrm>
            <a:off x="367645" y="3904400"/>
            <a:ext cx="10680569" cy="1234912"/>
            <a:chOff x="367645" y="1470581"/>
            <a:chExt cx="10680569" cy="904964"/>
          </a:xfrm>
        </p:grpSpPr>
        <p:sp>
          <p:nvSpPr>
            <p:cNvPr id="15" name="Rectangle 14">
              <a:extLst>
                <a:ext uri="{FF2B5EF4-FFF2-40B4-BE49-F238E27FC236}">
                  <a16:creationId xmlns:a16="http://schemas.microsoft.com/office/drawing/2014/main" id="{61645ACC-2158-D449-784B-857DC492516F}"/>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Verantwortung</a:t>
              </a:r>
              <a:endParaRPr lang="en-US"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6B4FB0A-114E-669D-22E1-CFB4929A452A}"/>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Schulung: Polizei an alle Schüler- oder </a:t>
              </a:r>
              <a:r>
                <a:rPr lang="de-CH" sz="1200" dirty="0" err="1">
                  <a:solidFill>
                    <a:schemeClr val="tx1"/>
                  </a:solidFill>
                  <a:latin typeface="Arial" panose="020B0604020202020204" pitchFamily="34" charset="0"/>
                  <a:cs typeface="Arial" panose="020B0604020202020204" pitchFamily="34" charset="0"/>
                </a:rPr>
                <a:t>Erwachsenenpatrouilleure</a:t>
              </a:r>
              <a:endParaRPr lang="de-CH" sz="12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Ausrüstung: Polizei</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Überwachung des Lotsendienstes: Schule, Polizei</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Personaleinsatzplanung: Elternrat, Schule</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Versicherung: Polizei (VI) macht die Anmeldung bei der </a:t>
              </a:r>
              <a:r>
                <a:rPr lang="de-CH" sz="1200" dirty="0" err="1">
                  <a:solidFill>
                    <a:schemeClr val="tx1"/>
                  </a:solidFill>
                  <a:latin typeface="Arial" panose="020B0604020202020204" pitchFamily="34" charset="0"/>
                  <a:cs typeface="Arial" panose="020B0604020202020204" pitchFamily="34" charset="0"/>
                </a:rPr>
                <a:t>bfu</a:t>
              </a:r>
              <a:endParaRPr lang="de-CH" sz="12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Flankierende Massnahmen: Gemeinde im Auftrag der Schule</a:t>
              </a:r>
              <a:endParaRPr lang="en-US" sz="1200" dirty="0">
                <a:solidFill>
                  <a:schemeClr val="tx1"/>
                </a:solidFill>
                <a:latin typeface="Arial" panose="020B0604020202020204"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71940BC8-00D3-5985-48DF-5A7DD31BC65F}"/>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5</a:t>
            </a:r>
            <a:endParaRPr lang="en-US" sz="4000" dirty="0">
              <a:solidFill>
                <a:schemeClr val="tx1"/>
              </a:solidFill>
              <a:latin typeface="Arial" panose="020B0604020202020204" pitchFamily="34" charset="0"/>
              <a:cs typeface="Arial" panose="020B0604020202020204" pitchFamily="34" charset="0"/>
            </a:endParaRPr>
          </a:p>
        </p:txBody>
      </p:sp>
      <p:grpSp>
        <p:nvGrpSpPr>
          <p:cNvPr id="21" name="Group 13">
            <a:extLst>
              <a:ext uri="{FF2B5EF4-FFF2-40B4-BE49-F238E27FC236}">
                <a16:creationId xmlns:a16="http://schemas.microsoft.com/office/drawing/2014/main" id="{B288A659-1D00-2550-1E2D-FD4A4B1D9039}"/>
              </a:ext>
            </a:extLst>
          </p:cNvPr>
          <p:cNvGrpSpPr/>
          <p:nvPr/>
        </p:nvGrpSpPr>
        <p:grpSpPr>
          <a:xfrm>
            <a:off x="367645" y="5230573"/>
            <a:ext cx="10680569" cy="1234912"/>
            <a:chOff x="367645" y="1470581"/>
            <a:chExt cx="10680569" cy="904964"/>
          </a:xfrm>
        </p:grpSpPr>
        <p:sp>
          <p:nvSpPr>
            <p:cNvPr id="22" name="Rectangle 14">
              <a:extLst>
                <a:ext uri="{FF2B5EF4-FFF2-40B4-BE49-F238E27FC236}">
                  <a16:creationId xmlns:a16="http://schemas.microsoft.com/office/drawing/2014/main" id="{7A6CD97A-5A26-6CD2-E377-0C288F487585}"/>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Versicherung</a:t>
              </a:r>
              <a:endParaRPr lang="en-US" sz="1400" dirty="0">
                <a:solidFill>
                  <a:schemeClr val="tx1"/>
                </a:solidFill>
                <a:latin typeface="Arial" panose="020B0604020202020204" pitchFamily="34" charset="0"/>
                <a:cs typeface="Arial" panose="020B0604020202020204" pitchFamily="34" charset="0"/>
              </a:endParaRPr>
            </a:p>
          </p:txBody>
        </p:sp>
        <p:sp>
          <p:nvSpPr>
            <p:cNvPr id="23" name="Rectangle 15">
              <a:extLst>
                <a:ext uri="{FF2B5EF4-FFF2-40B4-BE49-F238E27FC236}">
                  <a16:creationId xmlns:a16="http://schemas.microsoft.com/office/drawing/2014/main" id="{D35F396B-651E-44BC-9C49-7E4922761931}"/>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Berufsversicherung deckt alle Schäden, die von der eigenen Versicherung nicht gedeckt sind</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Deckt Schäden, die auf direktem Weg zum und am Einsatzort entstehen</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Anmeldung eines Schadens bei eigener Versicherung </a:t>
              </a:r>
            </a:p>
          </p:txBody>
        </p:sp>
      </p:grpSp>
      <p:pic>
        <p:nvPicPr>
          <p:cNvPr id="25" name="Grafik 24">
            <a:extLst>
              <a:ext uri="{FF2B5EF4-FFF2-40B4-BE49-F238E27FC236}">
                <a16:creationId xmlns:a16="http://schemas.microsoft.com/office/drawing/2014/main" id="{BCDF599F-4A91-EC64-4E96-1089DB8FCCAF}"/>
              </a:ext>
            </a:extLst>
          </p:cNvPr>
          <p:cNvPicPr>
            <a:picLocks noChangeAspect="1"/>
          </p:cNvPicPr>
          <p:nvPr/>
        </p:nvPicPr>
        <p:blipFill>
          <a:blip r:embed="rId3"/>
          <a:stretch>
            <a:fillRect/>
          </a:stretch>
        </p:blipFill>
        <p:spPr>
          <a:xfrm>
            <a:off x="8032666" y="3950170"/>
            <a:ext cx="2926535" cy="1143371"/>
          </a:xfrm>
          <a:prstGeom prst="rect">
            <a:avLst/>
          </a:prstGeom>
        </p:spPr>
      </p:pic>
    </p:spTree>
    <p:extLst>
      <p:ext uri="{BB962C8B-B14F-4D97-AF65-F5344CB8AC3E}">
        <p14:creationId xmlns:p14="http://schemas.microsoft.com/office/powerpoint/2010/main" val="367224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721634" cy="681250"/>
          </a:xfrm>
        </p:spPr>
        <p:txBody>
          <a:bodyPr>
            <a:normAutofit fontScale="90000"/>
          </a:bodyPr>
          <a:lstStyle/>
          <a:p>
            <a:r>
              <a:rPr lang="de-CH" dirty="0">
                <a:latin typeface="Arial" panose="020B0604020202020204" pitchFamily="34" charset="0"/>
                <a:cs typeface="Arial" panose="020B0604020202020204" pitchFamily="34" charset="0"/>
              </a:rPr>
              <a:t>Konzept: Schulwegsicherheit / Lotsendienst</a:t>
            </a:r>
            <a:endParaRPr lang="en-US" dirty="0">
              <a:solidFill>
                <a:srgbClr val="C0000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7</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2" name="Rectangle 11">
            <a:extLst>
              <a:ext uri="{FF2B5EF4-FFF2-40B4-BE49-F238E27FC236}">
                <a16:creationId xmlns:a16="http://schemas.microsoft.com/office/drawing/2014/main" id="{4539F9C5-FAFD-5701-4823-D883D677D995}"/>
              </a:ext>
            </a:extLst>
          </p:cNvPr>
          <p:cNvSpPr/>
          <p:nvPr/>
        </p:nvSpPr>
        <p:spPr>
          <a:xfrm>
            <a:off x="367645" y="1145390"/>
            <a:ext cx="2083324" cy="1234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Geografie</a:t>
            </a:r>
            <a:endParaRPr lang="en-US"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1940BC8-00D3-5985-48DF-5A7DD31BC65F}"/>
              </a:ext>
            </a:extLst>
          </p:cNvPr>
          <p:cNvSpPr/>
          <p:nvPr/>
        </p:nvSpPr>
        <p:spPr>
          <a:xfrm>
            <a:off x="0" y="182745"/>
            <a:ext cx="311995"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5</a:t>
            </a:r>
            <a:endParaRPr lang="en-US" sz="4000" dirty="0">
              <a:solidFill>
                <a:schemeClr val="tx1"/>
              </a:solidFill>
              <a:latin typeface="Arial" panose="020B0604020202020204" pitchFamily="34" charset="0"/>
              <a:cs typeface="Arial" panose="020B0604020202020204" pitchFamily="34" charset="0"/>
            </a:endParaRPr>
          </a:p>
        </p:txBody>
      </p:sp>
      <p:pic>
        <p:nvPicPr>
          <p:cNvPr id="20" name="Grafik 19">
            <a:extLst>
              <a:ext uri="{FF2B5EF4-FFF2-40B4-BE49-F238E27FC236}">
                <a16:creationId xmlns:a16="http://schemas.microsoft.com/office/drawing/2014/main" id="{03F01800-4E68-7897-1780-E291351BD628}"/>
              </a:ext>
            </a:extLst>
          </p:cNvPr>
          <p:cNvPicPr>
            <a:picLocks noChangeAspect="1"/>
          </p:cNvPicPr>
          <p:nvPr/>
        </p:nvPicPr>
        <p:blipFill>
          <a:blip r:embed="rId3"/>
          <a:stretch>
            <a:fillRect/>
          </a:stretch>
        </p:blipFill>
        <p:spPr>
          <a:xfrm>
            <a:off x="2647603" y="1145390"/>
            <a:ext cx="4240293" cy="5620467"/>
          </a:xfrm>
          <a:prstGeom prst="rect">
            <a:avLst/>
          </a:prstGeom>
        </p:spPr>
      </p:pic>
      <p:sp>
        <p:nvSpPr>
          <p:cNvPr id="19" name="Ellipse 18">
            <a:extLst>
              <a:ext uri="{FF2B5EF4-FFF2-40B4-BE49-F238E27FC236}">
                <a16:creationId xmlns:a16="http://schemas.microsoft.com/office/drawing/2014/main" id="{BBC9D60F-C386-D583-2435-77F01970D429}"/>
              </a:ext>
            </a:extLst>
          </p:cNvPr>
          <p:cNvSpPr/>
          <p:nvPr/>
        </p:nvSpPr>
        <p:spPr>
          <a:xfrm>
            <a:off x="3499931" y="5624808"/>
            <a:ext cx="653903" cy="3651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Ellipse 20">
            <a:extLst>
              <a:ext uri="{FF2B5EF4-FFF2-40B4-BE49-F238E27FC236}">
                <a16:creationId xmlns:a16="http://schemas.microsoft.com/office/drawing/2014/main" id="{B80AC4DD-7E1D-8C13-40BA-328BFAA18908}"/>
              </a:ext>
            </a:extLst>
          </p:cNvPr>
          <p:cNvSpPr/>
          <p:nvPr/>
        </p:nvSpPr>
        <p:spPr>
          <a:xfrm>
            <a:off x="5475768" y="5838865"/>
            <a:ext cx="653903" cy="36512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Rectangle 11">
            <a:extLst>
              <a:ext uri="{FF2B5EF4-FFF2-40B4-BE49-F238E27FC236}">
                <a16:creationId xmlns:a16="http://schemas.microsoft.com/office/drawing/2014/main" id="{31F358F6-28D4-FEAA-742D-ABCC2E8D068E}"/>
              </a:ext>
            </a:extLst>
          </p:cNvPr>
          <p:cNvSpPr/>
          <p:nvPr/>
        </p:nvSpPr>
        <p:spPr>
          <a:xfrm>
            <a:off x="7111738" y="1145390"/>
            <a:ext cx="2083324" cy="1234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Anreize (Ideen)</a:t>
            </a:r>
            <a:endParaRPr lang="en-US" sz="1400" dirty="0">
              <a:solidFill>
                <a:schemeClr val="tx1"/>
              </a:solidFill>
              <a:latin typeface="Arial" panose="020B0604020202020204" pitchFamily="34" charset="0"/>
              <a:cs typeface="Arial" panose="020B0604020202020204" pitchFamily="34" charset="0"/>
            </a:endParaRPr>
          </a:p>
        </p:txBody>
      </p:sp>
      <p:sp>
        <p:nvSpPr>
          <p:cNvPr id="23" name="Rectangle 3">
            <a:extLst>
              <a:ext uri="{FF2B5EF4-FFF2-40B4-BE49-F238E27FC236}">
                <a16:creationId xmlns:a16="http://schemas.microsoft.com/office/drawing/2014/main" id="{642F10B1-87EB-9F4B-2CE4-138325B73B52}"/>
              </a:ext>
            </a:extLst>
          </p:cNvPr>
          <p:cNvSpPr/>
          <p:nvPr/>
        </p:nvSpPr>
        <p:spPr>
          <a:xfrm>
            <a:off x="9414117" y="1145390"/>
            <a:ext cx="2526423" cy="12349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Gutscheine</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Ausflug</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Zertifikat</a:t>
            </a:r>
          </a:p>
        </p:txBody>
      </p:sp>
      <p:sp>
        <p:nvSpPr>
          <p:cNvPr id="28" name="Rectangle 11">
            <a:extLst>
              <a:ext uri="{FF2B5EF4-FFF2-40B4-BE49-F238E27FC236}">
                <a16:creationId xmlns:a16="http://schemas.microsoft.com/office/drawing/2014/main" id="{9EC7E5B0-7405-7C5C-C382-D0A14357ADC9}"/>
              </a:ext>
            </a:extLst>
          </p:cNvPr>
          <p:cNvSpPr/>
          <p:nvPr/>
        </p:nvSpPr>
        <p:spPr>
          <a:xfrm>
            <a:off x="7111738" y="2474610"/>
            <a:ext cx="2083324" cy="1383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Flankierende Massnahmen / Gefahrenhinweise</a:t>
            </a:r>
            <a:endParaRPr lang="en-US" sz="1400" dirty="0">
              <a:solidFill>
                <a:schemeClr val="tx1"/>
              </a:solidFill>
              <a:latin typeface="Arial" panose="020B0604020202020204" pitchFamily="34" charset="0"/>
              <a:cs typeface="Arial" panose="020B0604020202020204" pitchFamily="34" charset="0"/>
            </a:endParaRPr>
          </a:p>
        </p:txBody>
      </p:sp>
      <p:sp>
        <p:nvSpPr>
          <p:cNvPr id="29" name="Rectangle 3">
            <a:extLst>
              <a:ext uri="{FF2B5EF4-FFF2-40B4-BE49-F238E27FC236}">
                <a16:creationId xmlns:a16="http://schemas.microsoft.com/office/drawing/2014/main" id="{295876AC-36F2-12BD-0A94-A1235DB25722}"/>
              </a:ext>
            </a:extLst>
          </p:cNvPr>
          <p:cNvSpPr/>
          <p:nvPr/>
        </p:nvSpPr>
        <p:spPr>
          <a:xfrm>
            <a:off x="9414117" y="2474610"/>
            <a:ext cx="2526423" cy="1383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Aufstellen / Aufhängen von Plakaten und Hinweisschildern</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Publikation in öffentlichem Organ der Gemeinde</a:t>
            </a:r>
          </a:p>
          <a:p>
            <a:pPr marL="285750" indent="-285750">
              <a:buFont typeface="Wingdings" panose="05000000000000000000" pitchFamily="2" charset="2"/>
              <a:buChar char="§"/>
            </a:pPr>
            <a:r>
              <a:rPr lang="de-CH" sz="1200" dirty="0" err="1">
                <a:solidFill>
                  <a:schemeClr val="tx1"/>
                </a:solidFill>
                <a:latin typeface="Arial" panose="020B0604020202020204" pitchFamily="34" charset="0"/>
                <a:cs typeface="Arial" panose="020B0604020202020204" pitchFamily="34" charset="0"/>
              </a:rPr>
              <a:t>Indiv</a:t>
            </a:r>
            <a:r>
              <a:rPr lang="de-CH" sz="1200" dirty="0">
                <a:solidFill>
                  <a:schemeClr val="tx1"/>
                </a:solidFill>
                <a:latin typeface="Arial" panose="020B0604020202020204" pitchFamily="34" charset="0"/>
                <a:cs typeface="Arial" panose="020B0604020202020204" pitchFamily="34" charset="0"/>
              </a:rPr>
              <a:t>. Verkehr vermindern</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Vor Ort Begehung </a:t>
            </a:r>
            <a:r>
              <a:rPr lang="de-CH" sz="1200">
                <a:solidFill>
                  <a:schemeClr val="tx1"/>
                </a:solidFill>
                <a:latin typeface="Arial" panose="020B0604020202020204" pitchFamily="34" charset="0"/>
                <a:cs typeface="Arial" panose="020B0604020202020204" pitchFamily="34" charset="0"/>
              </a:rPr>
              <a:t>mit Eltern</a:t>
            </a:r>
            <a:endParaRPr lang="de-CH" sz="1200" dirty="0">
              <a:solidFill>
                <a:schemeClr val="tx1"/>
              </a:solidFill>
              <a:latin typeface="Arial" panose="020B0604020202020204" pitchFamily="34" charset="0"/>
              <a:cs typeface="Arial" panose="020B0604020202020204" pitchFamily="34" charset="0"/>
            </a:endParaRPr>
          </a:p>
        </p:txBody>
      </p:sp>
      <p:sp>
        <p:nvSpPr>
          <p:cNvPr id="30" name="Freihandform: Form 29">
            <a:extLst>
              <a:ext uri="{FF2B5EF4-FFF2-40B4-BE49-F238E27FC236}">
                <a16:creationId xmlns:a16="http://schemas.microsoft.com/office/drawing/2014/main" id="{84682612-126D-F1C3-ACA0-76D03057CE86}"/>
              </a:ext>
            </a:extLst>
          </p:cNvPr>
          <p:cNvSpPr/>
          <p:nvPr/>
        </p:nvSpPr>
        <p:spPr>
          <a:xfrm>
            <a:off x="2838450" y="2777435"/>
            <a:ext cx="2066776" cy="2975018"/>
          </a:xfrm>
          <a:custGeom>
            <a:avLst/>
            <a:gdLst>
              <a:gd name="connsiteX0" fmla="*/ 0 w 2066776"/>
              <a:gd name="connsiteY0" fmla="*/ 2794690 h 2975018"/>
              <a:gd name="connsiteX1" fmla="*/ 509588 w 2066776"/>
              <a:gd name="connsiteY1" fmla="*/ 2918515 h 2975018"/>
              <a:gd name="connsiteX2" fmla="*/ 1104900 w 2066776"/>
              <a:gd name="connsiteY2" fmla="*/ 2937565 h 2975018"/>
              <a:gd name="connsiteX3" fmla="*/ 1538288 w 2066776"/>
              <a:gd name="connsiteY3" fmla="*/ 2918515 h 2975018"/>
              <a:gd name="connsiteX4" fmla="*/ 1981200 w 2066776"/>
              <a:gd name="connsiteY4" fmla="*/ 2961378 h 2975018"/>
              <a:gd name="connsiteX5" fmla="*/ 2062163 w 2066776"/>
              <a:gd name="connsiteY5" fmla="*/ 2642290 h 2975018"/>
              <a:gd name="connsiteX6" fmla="*/ 2038350 w 2066776"/>
              <a:gd name="connsiteY6" fmla="*/ 2061265 h 2975018"/>
              <a:gd name="connsiteX7" fmla="*/ 1885950 w 2066776"/>
              <a:gd name="connsiteY7" fmla="*/ 1170678 h 2975018"/>
              <a:gd name="connsiteX8" fmla="*/ 1733550 w 2066776"/>
              <a:gd name="connsiteY8" fmla="*/ 180078 h 2975018"/>
              <a:gd name="connsiteX9" fmla="*/ 2000250 w 2066776"/>
              <a:gd name="connsiteY9" fmla="*/ 3865 h 297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776" h="2975018">
                <a:moveTo>
                  <a:pt x="0" y="2794690"/>
                </a:moveTo>
                <a:cubicBezTo>
                  <a:pt x="162719" y="2844696"/>
                  <a:pt x="325438" y="2894703"/>
                  <a:pt x="509588" y="2918515"/>
                </a:cubicBezTo>
                <a:cubicBezTo>
                  <a:pt x="693738" y="2942328"/>
                  <a:pt x="933450" y="2937565"/>
                  <a:pt x="1104900" y="2937565"/>
                </a:cubicBezTo>
                <a:cubicBezTo>
                  <a:pt x="1276350" y="2937565"/>
                  <a:pt x="1392238" y="2914546"/>
                  <a:pt x="1538288" y="2918515"/>
                </a:cubicBezTo>
                <a:cubicBezTo>
                  <a:pt x="1684338" y="2922484"/>
                  <a:pt x="1893888" y="3007415"/>
                  <a:pt x="1981200" y="2961378"/>
                </a:cubicBezTo>
                <a:cubicBezTo>
                  <a:pt x="2068512" y="2915341"/>
                  <a:pt x="2052638" y="2792309"/>
                  <a:pt x="2062163" y="2642290"/>
                </a:cubicBezTo>
                <a:cubicBezTo>
                  <a:pt x="2071688" y="2492271"/>
                  <a:pt x="2067719" y="2306534"/>
                  <a:pt x="2038350" y="2061265"/>
                </a:cubicBezTo>
                <a:cubicBezTo>
                  <a:pt x="2008981" y="1815996"/>
                  <a:pt x="1936750" y="1484209"/>
                  <a:pt x="1885950" y="1170678"/>
                </a:cubicBezTo>
                <a:cubicBezTo>
                  <a:pt x="1835150" y="857147"/>
                  <a:pt x="1714500" y="374547"/>
                  <a:pt x="1733550" y="180078"/>
                </a:cubicBezTo>
                <a:cubicBezTo>
                  <a:pt x="1752600" y="-14391"/>
                  <a:pt x="1876425" y="-5263"/>
                  <a:pt x="2000250" y="386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Freihandform: Form 30">
            <a:extLst>
              <a:ext uri="{FF2B5EF4-FFF2-40B4-BE49-F238E27FC236}">
                <a16:creationId xmlns:a16="http://schemas.microsoft.com/office/drawing/2014/main" id="{4F0A3440-17BA-A77D-5421-14F32E5663C7}"/>
              </a:ext>
            </a:extLst>
          </p:cNvPr>
          <p:cNvSpPr/>
          <p:nvPr/>
        </p:nvSpPr>
        <p:spPr>
          <a:xfrm>
            <a:off x="4656980" y="2810794"/>
            <a:ext cx="2172445" cy="3704306"/>
          </a:xfrm>
          <a:custGeom>
            <a:avLst/>
            <a:gdLst>
              <a:gd name="connsiteX0" fmla="*/ 2172445 w 2172445"/>
              <a:gd name="connsiteY0" fmla="*/ 3704306 h 3704306"/>
              <a:gd name="connsiteX1" fmla="*/ 1196133 w 2172445"/>
              <a:gd name="connsiteY1" fmla="*/ 3351881 h 3704306"/>
              <a:gd name="connsiteX2" fmla="*/ 1200895 w 2172445"/>
              <a:gd name="connsiteY2" fmla="*/ 3137569 h 3704306"/>
              <a:gd name="connsiteX3" fmla="*/ 729408 w 2172445"/>
              <a:gd name="connsiteY3" fmla="*/ 3013744 h 3704306"/>
              <a:gd name="connsiteX4" fmla="*/ 415083 w 2172445"/>
              <a:gd name="connsiteY4" fmla="*/ 2937544 h 3704306"/>
              <a:gd name="connsiteX5" fmla="*/ 343645 w 2172445"/>
              <a:gd name="connsiteY5" fmla="*/ 2804194 h 3704306"/>
              <a:gd name="connsiteX6" fmla="*/ 310308 w 2172445"/>
              <a:gd name="connsiteY6" fmla="*/ 2499394 h 3704306"/>
              <a:gd name="connsiteX7" fmla="*/ 267445 w 2172445"/>
              <a:gd name="connsiteY7" fmla="*/ 1723106 h 3704306"/>
              <a:gd name="connsiteX8" fmla="*/ 119808 w 2172445"/>
              <a:gd name="connsiteY8" fmla="*/ 908719 h 3704306"/>
              <a:gd name="connsiteX9" fmla="*/ 745 w 2172445"/>
              <a:gd name="connsiteY9" fmla="*/ 118144 h 3704306"/>
              <a:gd name="connsiteX10" fmla="*/ 176958 w 2172445"/>
              <a:gd name="connsiteY10" fmla="*/ 18131 h 370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2445" h="3704306">
                <a:moveTo>
                  <a:pt x="2172445" y="3704306"/>
                </a:moveTo>
                <a:cubicBezTo>
                  <a:pt x="1765251" y="3575321"/>
                  <a:pt x="1358058" y="3446337"/>
                  <a:pt x="1196133" y="3351881"/>
                </a:cubicBezTo>
                <a:cubicBezTo>
                  <a:pt x="1034208" y="3257425"/>
                  <a:pt x="1278682" y="3193925"/>
                  <a:pt x="1200895" y="3137569"/>
                </a:cubicBezTo>
                <a:cubicBezTo>
                  <a:pt x="1123107" y="3081213"/>
                  <a:pt x="860377" y="3047081"/>
                  <a:pt x="729408" y="3013744"/>
                </a:cubicBezTo>
                <a:cubicBezTo>
                  <a:pt x="598439" y="2980406"/>
                  <a:pt x="479377" y="2972469"/>
                  <a:pt x="415083" y="2937544"/>
                </a:cubicBezTo>
                <a:cubicBezTo>
                  <a:pt x="350789" y="2902619"/>
                  <a:pt x="361107" y="2877219"/>
                  <a:pt x="343645" y="2804194"/>
                </a:cubicBezTo>
                <a:cubicBezTo>
                  <a:pt x="326183" y="2731169"/>
                  <a:pt x="323008" y="2679575"/>
                  <a:pt x="310308" y="2499394"/>
                </a:cubicBezTo>
                <a:cubicBezTo>
                  <a:pt x="297608" y="2319213"/>
                  <a:pt x="299195" y="1988218"/>
                  <a:pt x="267445" y="1723106"/>
                </a:cubicBezTo>
                <a:cubicBezTo>
                  <a:pt x="235695" y="1457994"/>
                  <a:pt x="164258" y="1176213"/>
                  <a:pt x="119808" y="908719"/>
                </a:cubicBezTo>
                <a:cubicBezTo>
                  <a:pt x="75358" y="641225"/>
                  <a:pt x="-8780" y="266575"/>
                  <a:pt x="745" y="118144"/>
                </a:cubicBezTo>
                <a:cubicBezTo>
                  <a:pt x="10270" y="-30287"/>
                  <a:pt x="93614" y="-6078"/>
                  <a:pt x="176958" y="1813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Rectangle 11">
            <a:extLst>
              <a:ext uri="{FF2B5EF4-FFF2-40B4-BE49-F238E27FC236}">
                <a16:creationId xmlns:a16="http://schemas.microsoft.com/office/drawing/2014/main" id="{257C1EBA-783F-6C2E-25F3-A282951D516E}"/>
              </a:ext>
            </a:extLst>
          </p:cNvPr>
          <p:cNvSpPr/>
          <p:nvPr/>
        </p:nvSpPr>
        <p:spPr>
          <a:xfrm>
            <a:off x="7111738" y="3956384"/>
            <a:ext cx="2083324" cy="1234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latin typeface="Arial" panose="020B0604020202020204" pitchFamily="34" charset="0"/>
                <a:cs typeface="Arial" panose="020B0604020202020204" pitchFamily="34" charset="0"/>
              </a:rPr>
              <a:t>Kosten</a:t>
            </a:r>
            <a:endParaRPr lang="en-US" sz="1400" dirty="0">
              <a:solidFill>
                <a:schemeClr val="tx1"/>
              </a:solidFill>
              <a:latin typeface="Arial" panose="020B0604020202020204" pitchFamily="34" charset="0"/>
              <a:cs typeface="Arial" panose="020B0604020202020204" pitchFamily="34" charset="0"/>
            </a:endParaRPr>
          </a:p>
        </p:txBody>
      </p:sp>
      <p:sp>
        <p:nvSpPr>
          <p:cNvPr id="33" name="Rectangle 3">
            <a:extLst>
              <a:ext uri="{FF2B5EF4-FFF2-40B4-BE49-F238E27FC236}">
                <a16:creationId xmlns:a16="http://schemas.microsoft.com/office/drawing/2014/main" id="{C0096483-CED2-3EA5-B7C2-431790B02D72}"/>
              </a:ext>
            </a:extLst>
          </p:cNvPr>
          <p:cNvSpPr/>
          <p:nvPr/>
        </p:nvSpPr>
        <p:spPr>
          <a:xfrm>
            <a:off x="9414117" y="3956384"/>
            <a:ext cx="2526423" cy="12349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Anreize: CHF 800.- - 1’000.-</a:t>
            </a:r>
          </a:p>
          <a:p>
            <a:pPr marL="285750" indent="-285750">
              <a:buFont typeface="Wingdings" panose="05000000000000000000" pitchFamily="2" charset="2"/>
              <a:buChar char="§"/>
            </a:pPr>
            <a:r>
              <a:rPr lang="de-CH" sz="1200" dirty="0">
                <a:solidFill>
                  <a:schemeClr val="tx1"/>
                </a:solidFill>
                <a:latin typeface="Arial" panose="020B0604020202020204" pitchFamily="34" charset="0"/>
                <a:cs typeface="Arial" panose="020B0604020202020204" pitchFamily="34" charset="0"/>
              </a:rPr>
              <a:t>Publikationen: CHF 2’000.-</a:t>
            </a:r>
          </a:p>
        </p:txBody>
      </p:sp>
    </p:spTree>
    <p:extLst>
      <p:ext uri="{BB962C8B-B14F-4D97-AF65-F5344CB8AC3E}">
        <p14:creationId xmlns:p14="http://schemas.microsoft.com/office/powerpoint/2010/main" val="128916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721634" cy="681250"/>
          </a:xfrm>
        </p:spPr>
        <p:txBody>
          <a:bodyPr>
            <a:normAutofit fontScale="90000"/>
          </a:bodyPr>
          <a:lstStyle/>
          <a:p>
            <a:r>
              <a:rPr lang="de-CH" dirty="0">
                <a:latin typeface="Arial" panose="020B0604020202020204" pitchFamily="34" charset="0"/>
                <a:cs typeface="Arial" panose="020B0604020202020204" pitchFamily="34" charset="0"/>
              </a:rPr>
              <a:t>	Projekt: Suchtprävention</a:t>
            </a:r>
            <a:endParaRPr lang="en-US" dirty="0">
              <a:solidFill>
                <a:srgbClr val="C0000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8</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sp>
        <p:nvSpPr>
          <p:cNvPr id="17" name="Rectangle 16">
            <a:extLst>
              <a:ext uri="{FF2B5EF4-FFF2-40B4-BE49-F238E27FC236}">
                <a16:creationId xmlns:a16="http://schemas.microsoft.com/office/drawing/2014/main" id="{B3477167-48F9-DF8F-3613-DE353854A562}"/>
              </a:ext>
            </a:extLst>
          </p:cNvPr>
          <p:cNvSpPr/>
          <p:nvPr/>
        </p:nvSpPr>
        <p:spPr>
          <a:xfrm>
            <a:off x="367645" y="5320138"/>
            <a:ext cx="10680569" cy="5409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Diskussion in der Gruppe</a:t>
            </a:r>
            <a:endParaRPr lang="en-US"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1940BC8-00D3-5985-48DF-5A7DD31BC65F}"/>
              </a:ext>
            </a:extLst>
          </p:cNvPr>
          <p:cNvSpPr/>
          <p:nvPr/>
        </p:nvSpPr>
        <p:spPr>
          <a:xfrm>
            <a:off x="0" y="182745"/>
            <a:ext cx="898634"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5.1</a:t>
            </a:r>
            <a:endParaRPr lang="en-US" sz="4000" dirty="0">
              <a:solidFill>
                <a:schemeClr val="tx1"/>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F823CB0D-886D-B535-5529-ACDF6F3DB01E}"/>
              </a:ext>
            </a:extLst>
          </p:cNvPr>
          <p:cNvSpPr txBox="1"/>
          <p:nvPr/>
        </p:nvSpPr>
        <p:spPr>
          <a:xfrm>
            <a:off x="367645" y="1059074"/>
            <a:ext cx="8333150" cy="4206280"/>
          </a:xfrm>
          <a:prstGeom prst="rect">
            <a:avLst/>
          </a:prstGeom>
          <a:noFill/>
        </p:spPr>
        <p:txBody>
          <a:bodyPr wrap="square">
            <a:spAutoFit/>
          </a:bodyPr>
          <a:lstStyle/>
          <a:p>
            <a:pPr>
              <a:lnSpc>
                <a:spcPts val="1400"/>
              </a:lnSpc>
              <a:spcAft>
                <a:spcPts val="600"/>
              </a:spcAft>
            </a:pPr>
            <a:r>
              <a:rPr lang="de-DE" sz="1100" b="1" dirty="0">
                <a:effectLst/>
                <a:latin typeface="Arial" panose="020B0604020202020204" pitchFamily="34" charset="0"/>
                <a:ea typeface="Times" panose="02020603050405020304" pitchFamily="18" charset="0"/>
              </a:rPr>
              <a:t>Elternabend Tabakprodukte und Suchtmittelkonsum</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dirty="0">
                <a:effectLst/>
                <a:latin typeface="Arial" panose="020B0604020202020204" pitchFamily="34" charset="0"/>
                <a:ea typeface="Times" panose="02020603050405020304" pitchFamily="18" charset="0"/>
              </a:rPr>
              <a:t>Dienstag, 05. November 2024</a:t>
            </a:r>
            <a:endParaRPr lang="de-CH" sz="1100" dirty="0">
              <a:latin typeface="Arial" panose="020B0604020202020204" pitchFamily="34" charset="0"/>
              <a:ea typeface="Times" panose="02020603050405020304" pitchFamily="18" charset="0"/>
            </a:endParaRPr>
          </a:p>
          <a:p>
            <a:pPr>
              <a:lnSpc>
                <a:spcPts val="1400"/>
              </a:lnSpc>
              <a:spcAft>
                <a:spcPts val="600"/>
              </a:spcAft>
            </a:pPr>
            <a:r>
              <a:rPr lang="de-CH" sz="1100" dirty="0">
                <a:effectLst/>
                <a:latin typeface="Arial" panose="020B0604020202020204" pitchFamily="34" charset="0"/>
                <a:ea typeface="Times" panose="02020603050405020304" pitchFamily="18" charset="0"/>
              </a:rPr>
              <a:t>1</a:t>
            </a:r>
            <a:r>
              <a:rPr lang="de-DE" sz="1100" dirty="0">
                <a:effectLst/>
                <a:latin typeface="Arial" panose="020B0604020202020204" pitchFamily="34" charset="0"/>
                <a:ea typeface="Times" panose="02020603050405020304" pitchFamily="18" charset="0"/>
              </a:rPr>
              <a:t>9.00 – ca. 20.30 Uhr</a:t>
            </a:r>
            <a:r>
              <a:rPr lang="de-CH" sz="1100" dirty="0">
                <a:latin typeface="Arial" panose="020B0604020202020204" pitchFamily="34" charset="0"/>
                <a:ea typeface="Times" panose="02020603050405020304" pitchFamily="18" charset="0"/>
              </a:rPr>
              <a:t> </a:t>
            </a:r>
            <a:r>
              <a:rPr lang="de-DE" sz="1100" dirty="0">
                <a:effectLst/>
                <a:latin typeface="Arial" panose="020B0604020202020204" pitchFamily="34" charset="0"/>
                <a:ea typeface="Times" panose="02020603050405020304" pitchFamily="18" charset="0"/>
              </a:rPr>
              <a:t>im Bildungs- und Kulturzentrum Toffen</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dirty="0">
                <a:effectLst/>
                <a:latin typeface="Arial" panose="020B0604020202020204" pitchFamily="34" charset="0"/>
                <a:ea typeface="Times" panose="02020603050405020304" pitchFamily="18" charset="0"/>
              </a:rPr>
              <a:t> </a:t>
            </a:r>
            <a:r>
              <a:rPr lang="de-DE" sz="1100" b="1" dirty="0">
                <a:effectLst/>
                <a:latin typeface="Arial" panose="020B0604020202020204" pitchFamily="34" charset="0"/>
                <a:ea typeface="Times" panose="02020603050405020304" pitchFamily="18" charset="0"/>
              </a:rPr>
              <a:t>Snus, Schnupf, </a:t>
            </a:r>
            <a:r>
              <a:rPr lang="de-DE" sz="1100" b="1" dirty="0" err="1">
                <a:effectLst/>
                <a:latin typeface="Arial" panose="020B0604020202020204" pitchFamily="34" charset="0"/>
                <a:ea typeface="Times" panose="02020603050405020304" pitchFamily="18" charset="0"/>
              </a:rPr>
              <a:t>Vapes</a:t>
            </a:r>
            <a:r>
              <a:rPr lang="de-DE" sz="1100" b="1" dirty="0">
                <a:effectLst/>
                <a:latin typeface="Arial" panose="020B0604020202020204" pitchFamily="34" charset="0"/>
                <a:ea typeface="Times" panose="02020603050405020304" pitchFamily="18" charset="0"/>
              </a:rPr>
              <a:t> </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dirty="0">
                <a:solidFill>
                  <a:srgbClr val="000000"/>
                </a:solidFill>
                <a:effectLst/>
                <a:highlight>
                  <a:srgbClr val="FFFFFF"/>
                </a:highlight>
                <a:latin typeface="Arial" panose="020B0604020202020204" pitchFamily="34" charset="0"/>
                <a:ea typeface="Times" panose="02020603050405020304" pitchFamily="18" charset="0"/>
              </a:rPr>
              <a:t>Jugendliche konsumieren vermehrt E-Zigaretten – vor allem «Puff-Bars», aber auch Snus und Schnupf sind weiterhin beliebt. Was sollten Sie als Eltern darüber wissen?</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dirty="0">
                <a:solidFill>
                  <a:srgbClr val="000000"/>
                </a:solidFill>
                <a:effectLst/>
                <a:highlight>
                  <a:srgbClr val="FFFFFF"/>
                </a:highlight>
                <a:latin typeface="Arial" panose="020B0604020202020204" pitchFamily="34" charset="0"/>
                <a:ea typeface="Times" panose="02020603050405020304" pitchFamily="18" charset="0"/>
              </a:rPr>
              <a:t>Das Jugendalter ist nicht nur für Heranwachsende eine intensive Phase. Auch Eltern sehen sich vor neue Herausforderungen gestellt: Wie können sie ihr Kind trotz zunehmender Ablösung weiter gut unterstützen und begleiten? </a:t>
            </a:r>
            <a:r>
              <a:rPr lang="de-DE" sz="1100" dirty="0">
                <a:effectLst/>
                <a:latin typeface="Arial" panose="020B0604020202020204" pitchFamily="34" charset="0"/>
                <a:ea typeface="Times" panose="02020603050405020304" pitchFamily="18" charset="0"/>
              </a:rPr>
              <a:t>Was können Eltern vorbeugend und bei Risikoverhalten ihrer Jugendlichen tun?</a:t>
            </a:r>
            <a:endParaRPr lang="de-CH"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100" b="1" kern="100" dirty="0">
                <a:effectLst/>
                <a:latin typeface="Arial" panose="020B0604020202020204" pitchFamily="34" charset="0"/>
                <a:ea typeface="Calibri" panose="020F0502020204030204" pitchFamily="34" charset="0"/>
                <a:cs typeface="Times New Roman" panose="02020603050405020304" pitchFamily="18" charset="0"/>
              </a:rPr>
              <a:t>Ziele des Abends</a:t>
            </a:r>
            <a:endParaRPr lang="de-CH"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400"/>
              </a:lnSpc>
              <a:buFont typeface="Symbol" panose="05050102010706020507" pitchFamily="18" charset="2"/>
              <a:buChar char=""/>
            </a:pPr>
            <a:r>
              <a:rPr lang="de-DE" sz="1100" dirty="0">
                <a:effectLst/>
                <a:latin typeface="Arial" panose="020B0604020202020204" pitchFamily="34" charset="0"/>
                <a:ea typeface="Times" panose="02020603050405020304" pitchFamily="18" charset="0"/>
              </a:rPr>
              <a:t>Informationen zur Vielfalt der Tabakprodukte sowie zu aktuellen Trends, z.B. Medikamenten- und Mischkonsum </a:t>
            </a:r>
            <a:endParaRPr lang="de-CH" sz="1100" dirty="0">
              <a:effectLst/>
              <a:latin typeface="Arial" panose="020B0604020202020204" pitchFamily="34" charset="0"/>
              <a:ea typeface="Times" panose="02020603050405020304" pitchFamily="18" charset="0"/>
            </a:endParaRPr>
          </a:p>
          <a:p>
            <a:pPr marL="342900" lvl="0" indent="-342900">
              <a:lnSpc>
                <a:spcPts val="1400"/>
              </a:lnSpc>
              <a:buFont typeface="Symbol" panose="05050102010706020507" pitchFamily="18" charset="2"/>
              <a:buChar char=""/>
            </a:pPr>
            <a:r>
              <a:rPr lang="de-DE" sz="1100" dirty="0">
                <a:effectLst/>
                <a:latin typeface="Arial" panose="020B0604020202020204" pitchFamily="34" charset="0"/>
                <a:ea typeface="Times" panose="02020603050405020304" pitchFamily="18" charset="0"/>
              </a:rPr>
              <a:t>Die Eltern wissen über die Bedeutung und Funktion von Substanzkonsum im Jugendalter Bescheid.</a:t>
            </a:r>
            <a:endParaRPr lang="de-CH" sz="1100" dirty="0">
              <a:effectLst/>
              <a:latin typeface="Arial" panose="020B0604020202020204" pitchFamily="34" charset="0"/>
              <a:ea typeface="Times" panose="02020603050405020304" pitchFamily="18" charset="0"/>
            </a:endParaRPr>
          </a:p>
          <a:p>
            <a:pPr marL="342900" lvl="0" indent="-342900">
              <a:lnSpc>
                <a:spcPts val="1400"/>
              </a:lnSpc>
              <a:buFont typeface="Symbol" panose="05050102010706020507" pitchFamily="18" charset="2"/>
              <a:buChar char=""/>
            </a:pPr>
            <a:r>
              <a:rPr lang="de-DE" sz="1100" dirty="0">
                <a:effectLst/>
                <a:latin typeface="Arial" panose="020B0604020202020204" pitchFamily="34" charset="0"/>
                <a:ea typeface="Times" panose="02020603050405020304" pitchFamily="18" charset="0"/>
              </a:rPr>
              <a:t>Sie können ihr Kind bei den anstehenden Fragen und Themen entwicklungsgerecht begleiten.</a:t>
            </a:r>
            <a:endParaRPr lang="de-CH" sz="1100" dirty="0">
              <a:effectLst/>
              <a:latin typeface="Arial" panose="020B0604020202020204" pitchFamily="34" charset="0"/>
              <a:ea typeface="Times" panose="02020603050405020304" pitchFamily="18" charset="0"/>
            </a:endParaRPr>
          </a:p>
          <a:p>
            <a:pPr marL="342900" lvl="0" indent="-342900">
              <a:lnSpc>
                <a:spcPts val="1400"/>
              </a:lnSpc>
              <a:buFont typeface="Symbol" panose="05050102010706020507" pitchFamily="18" charset="2"/>
              <a:buChar char=""/>
            </a:pPr>
            <a:r>
              <a:rPr lang="de-DE" sz="1100" dirty="0">
                <a:effectLst/>
                <a:latin typeface="Arial" panose="020B0604020202020204" pitchFamily="34" charset="0"/>
                <a:ea typeface="Times" panose="02020603050405020304" pitchFamily="18" charset="0"/>
              </a:rPr>
              <a:t>Sie erkennen problematische Konsummuster und Entwicklungen und wissen, wie sie in solchen Situationen reagieren können.</a:t>
            </a:r>
            <a:endParaRPr lang="de-CH" sz="1100" dirty="0">
              <a:effectLst/>
              <a:latin typeface="Arial" panose="020B0604020202020204" pitchFamily="34" charset="0"/>
              <a:ea typeface="Times" panose="02020603050405020304" pitchFamily="18" charset="0"/>
            </a:endParaRPr>
          </a:p>
          <a:p>
            <a:pPr marL="457200">
              <a:lnSpc>
                <a:spcPts val="1400"/>
              </a:lnSpc>
            </a:pPr>
            <a:r>
              <a:rPr lang="de-DE" sz="1100" dirty="0">
                <a:effectLst/>
                <a:latin typeface="Arial" panose="020B0604020202020204" pitchFamily="34" charset="0"/>
                <a:ea typeface="Times" panose="02020603050405020304" pitchFamily="18" charset="0"/>
              </a:rPr>
              <a:t> </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dirty="0">
                <a:effectLst/>
                <a:latin typeface="Arial" panose="020B0604020202020204" pitchFamily="34" charset="0"/>
                <a:ea typeface="Times" panose="02020603050405020304" pitchFamily="18" charset="0"/>
              </a:rPr>
              <a:t> </a:t>
            </a:r>
            <a:endParaRPr lang="de-CH" sz="1100" dirty="0">
              <a:effectLst/>
              <a:latin typeface="Arial" panose="020B0604020202020204" pitchFamily="34" charset="0"/>
              <a:ea typeface="Times" panose="02020603050405020304" pitchFamily="18" charset="0"/>
            </a:endParaRPr>
          </a:p>
          <a:p>
            <a:pPr>
              <a:lnSpc>
                <a:spcPts val="1400"/>
              </a:lnSpc>
              <a:spcAft>
                <a:spcPts val="600"/>
              </a:spcAft>
            </a:pPr>
            <a:r>
              <a:rPr lang="de-DE" sz="1100" b="1" dirty="0">
                <a:effectLst/>
                <a:latin typeface="Arial" panose="020B0604020202020204" pitchFamily="34" charset="0"/>
                <a:ea typeface="Times" panose="02020603050405020304" pitchFamily="18" charset="0"/>
              </a:rPr>
              <a:t>Referentin:</a:t>
            </a:r>
            <a:r>
              <a:rPr lang="de-DE" sz="1100" dirty="0">
                <a:effectLst/>
                <a:latin typeface="Arial" panose="020B0604020202020204" pitchFamily="34" charset="0"/>
                <a:ea typeface="Times" panose="02020603050405020304" pitchFamily="18" charset="0"/>
              </a:rPr>
              <a:t> Katharina Jost, Fachmitarbeiterin Gesundheitsförderung und Prävention bei der Berner Gesundheit</a:t>
            </a:r>
            <a:endParaRPr lang="de-CH" sz="1100" dirty="0">
              <a:effectLst/>
              <a:latin typeface="Arial" panose="020B0604020202020204" pitchFamily="34" charset="0"/>
              <a:ea typeface="Times" panose="02020603050405020304" pitchFamily="18" charset="0"/>
            </a:endParaRPr>
          </a:p>
          <a:p>
            <a:r>
              <a:rPr lang="de-DE"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32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932-8957-F1C4-379D-9B00BA1E31D9}"/>
              </a:ext>
            </a:extLst>
          </p:cNvPr>
          <p:cNvSpPr>
            <a:spLocks noGrp="1"/>
          </p:cNvSpPr>
          <p:nvPr>
            <p:ph type="title"/>
          </p:nvPr>
        </p:nvSpPr>
        <p:spPr>
          <a:xfrm>
            <a:off x="311995" y="182745"/>
            <a:ext cx="11721634" cy="681250"/>
          </a:xfrm>
        </p:spPr>
        <p:txBody>
          <a:bodyPr>
            <a:normAutofit fontScale="90000"/>
          </a:bodyPr>
          <a:lstStyle/>
          <a:p>
            <a:r>
              <a:rPr lang="de-CH" dirty="0">
                <a:latin typeface="Arial" panose="020B0604020202020204" pitchFamily="34" charset="0"/>
                <a:cs typeface="Arial" panose="020B0604020202020204" pitchFamily="34" charset="0"/>
              </a:rPr>
              <a:t>	Projekt: Hausaufgabenhilfe</a:t>
            </a:r>
            <a:endParaRPr lang="en-US" dirty="0">
              <a:solidFill>
                <a:srgbClr val="C00000"/>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4154CFCA-1044-54E1-465B-CA45DB43FBB9}"/>
              </a:ext>
            </a:extLst>
          </p:cNvPr>
          <p:cNvSpPr>
            <a:spLocks noGrp="1"/>
          </p:cNvSpPr>
          <p:nvPr>
            <p:ph type="dt" sz="half" idx="10"/>
          </p:nvPr>
        </p:nvSpPr>
        <p:spPr/>
        <p:txBody>
          <a:bodyPr/>
          <a:lstStyle/>
          <a:p>
            <a:r>
              <a:rPr lang="en-US" dirty="0"/>
              <a:t>16.09.2024</a:t>
            </a:r>
          </a:p>
        </p:txBody>
      </p:sp>
      <p:sp>
        <p:nvSpPr>
          <p:cNvPr id="6" name="Footer Placeholder 5">
            <a:extLst>
              <a:ext uri="{FF2B5EF4-FFF2-40B4-BE49-F238E27FC236}">
                <a16:creationId xmlns:a16="http://schemas.microsoft.com/office/drawing/2014/main" id="{D47FF597-8C72-F98D-A09E-D37ADF459BCD}"/>
              </a:ext>
            </a:extLst>
          </p:cNvPr>
          <p:cNvSpPr>
            <a:spLocks noGrp="1"/>
          </p:cNvSpPr>
          <p:nvPr>
            <p:ph type="ftr" sz="quarter" idx="11"/>
          </p:nvPr>
        </p:nvSpPr>
        <p:spPr/>
        <p:txBody>
          <a:bodyPr/>
          <a:lstStyle/>
          <a:p>
            <a:r>
              <a:rPr lang="en-US"/>
              <a:t>ER Präsidium </a:t>
            </a:r>
          </a:p>
        </p:txBody>
      </p:sp>
      <p:sp>
        <p:nvSpPr>
          <p:cNvPr id="7" name="Slide Number Placeholder 6">
            <a:extLst>
              <a:ext uri="{FF2B5EF4-FFF2-40B4-BE49-F238E27FC236}">
                <a16:creationId xmlns:a16="http://schemas.microsoft.com/office/drawing/2014/main" id="{768BA4AE-947A-D06F-8650-9136F65FC631}"/>
              </a:ext>
            </a:extLst>
          </p:cNvPr>
          <p:cNvSpPr>
            <a:spLocks noGrp="1"/>
          </p:cNvSpPr>
          <p:nvPr>
            <p:ph type="sldNum" sz="quarter" idx="12"/>
          </p:nvPr>
        </p:nvSpPr>
        <p:spPr/>
        <p:txBody>
          <a:bodyPr/>
          <a:lstStyle/>
          <a:p>
            <a:fld id="{6E240380-D726-45CB-95AD-A4C91C8DCC74}" type="slidenum">
              <a:rPr lang="en-US" smtClean="0"/>
              <a:t>9</a:t>
            </a:fld>
            <a:endParaRPr lang="en-US"/>
          </a:p>
        </p:txBody>
      </p:sp>
      <p:cxnSp>
        <p:nvCxnSpPr>
          <p:cNvPr id="9" name="Straight Connector 8">
            <a:extLst>
              <a:ext uri="{FF2B5EF4-FFF2-40B4-BE49-F238E27FC236}">
                <a16:creationId xmlns:a16="http://schemas.microsoft.com/office/drawing/2014/main" id="{F9EE9BC9-3F9C-8115-D829-689AB2352D78}"/>
              </a:ext>
            </a:extLst>
          </p:cNvPr>
          <p:cNvCxnSpPr/>
          <p:nvPr/>
        </p:nvCxnSpPr>
        <p:spPr>
          <a:xfrm>
            <a:off x="367645" y="961534"/>
            <a:ext cx="111424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69C33EA-FB7E-3A51-15DD-08D9AA8E23CC}"/>
              </a:ext>
            </a:extLst>
          </p:cNvPr>
          <p:cNvPicPr>
            <a:picLocks noChangeAspect="1"/>
          </p:cNvPicPr>
          <p:nvPr/>
        </p:nvPicPr>
        <p:blipFill>
          <a:blip r:embed="rId2"/>
          <a:stretch>
            <a:fillRect/>
          </a:stretch>
        </p:blipFill>
        <p:spPr>
          <a:xfrm>
            <a:off x="11213497" y="5683062"/>
            <a:ext cx="820132" cy="808548"/>
          </a:xfrm>
          <a:prstGeom prst="rect">
            <a:avLst/>
          </a:prstGeom>
        </p:spPr>
      </p:pic>
      <p:grpSp>
        <p:nvGrpSpPr>
          <p:cNvPr id="8" name="Group 7">
            <a:extLst>
              <a:ext uri="{FF2B5EF4-FFF2-40B4-BE49-F238E27FC236}">
                <a16:creationId xmlns:a16="http://schemas.microsoft.com/office/drawing/2014/main" id="{5D7ACDE6-2DB8-587E-6EBD-DC93166B989E}"/>
              </a:ext>
            </a:extLst>
          </p:cNvPr>
          <p:cNvGrpSpPr/>
          <p:nvPr/>
        </p:nvGrpSpPr>
        <p:grpSpPr>
          <a:xfrm>
            <a:off x="367645" y="1244336"/>
            <a:ext cx="10680569" cy="1234912"/>
            <a:chOff x="367645" y="1470581"/>
            <a:chExt cx="10680569" cy="904964"/>
          </a:xfrm>
        </p:grpSpPr>
        <p:sp>
          <p:nvSpPr>
            <p:cNvPr id="3" name="Rectangle 2">
              <a:extLst>
                <a:ext uri="{FF2B5EF4-FFF2-40B4-BE49-F238E27FC236}">
                  <a16:creationId xmlns:a16="http://schemas.microsoft.com/office/drawing/2014/main" id="{46D854C1-0887-F5F3-F51C-2BDCB2D96EC1}"/>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Hintergrund / Problemstellung</a:t>
              </a:r>
              <a:endParaRPr lang="en-US"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5E38072-2EFD-CC55-EB61-9C98214282A2}"/>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Aufgabenhilfekonzept wurde von </a:t>
              </a:r>
              <a:r>
                <a:rPr lang="de-CH" sz="1400" dirty="0" err="1">
                  <a:solidFill>
                    <a:schemeClr val="tx1"/>
                  </a:solidFill>
                  <a:latin typeface="Arial" panose="020B0604020202020204" pitchFamily="34" charset="0"/>
                  <a:cs typeface="Arial" panose="020B0604020202020204" pitchFamily="34" charset="0"/>
                </a:rPr>
                <a:t>Bisko</a:t>
              </a:r>
              <a:r>
                <a:rPr lang="de-CH" sz="1400" dirty="0">
                  <a:solidFill>
                    <a:schemeClr val="tx1"/>
                  </a:solidFill>
                  <a:latin typeface="Arial" panose="020B0604020202020204" pitchFamily="34" charset="0"/>
                  <a:cs typeface="Arial" panose="020B0604020202020204" pitchFamily="34" charset="0"/>
                </a:rPr>
                <a:t> nicht genehmigt </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Weitere Sitzung fand am 28.08.2024 statt, das Thema wurde jedoch von der </a:t>
              </a:r>
              <a:r>
                <a:rPr lang="de-CH" sz="1400" dirty="0" err="1">
                  <a:solidFill>
                    <a:schemeClr val="tx1"/>
                  </a:solidFill>
                  <a:latin typeface="Arial" panose="020B0604020202020204" pitchFamily="34" charset="0"/>
                  <a:cs typeface="Arial" panose="020B0604020202020204" pitchFamily="34" charset="0"/>
                </a:rPr>
                <a:t>Bisko</a:t>
              </a:r>
              <a:r>
                <a:rPr lang="de-CH" sz="1400" dirty="0">
                  <a:solidFill>
                    <a:schemeClr val="tx1"/>
                  </a:solidFill>
                  <a:latin typeface="Arial" panose="020B0604020202020204" pitchFamily="34" charset="0"/>
                  <a:cs typeface="Arial" panose="020B0604020202020204" pitchFamily="34" charset="0"/>
                </a:rPr>
                <a:t> nicht traktandiert</a:t>
              </a:r>
            </a:p>
          </p:txBody>
        </p:sp>
      </p:grpSp>
      <p:grpSp>
        <p:nvGrpSpPr>
          <p:cNvPr id="11" name="Group 10">
            <a:extLst>
              <a:ext uri="{FF2B5EF4-FFF2-40B4-BE49-F238E27FC236}">
                <a16:creationId xmlns:a16="http://schemas.microsoft.com/office/drawing/2014/main" id="{D6CBDB1B-8594-63DF-74CC-07385AAEE93F}"/>
              </a:ext>
            </a:extLst>
          </p:cNvPr>
          <p:cNvGrpSpPr/>
          <p:nvPr/>
        </p:nvGrpSpPr>
        <p:grpSpPr>
          <a:xfrm>
            <a:off x="367645" y="2578227"/>
            <a:ext cx="10680569" cy="1234912"/>
            <a:chOff x="367645" y="1470581"/>
            <a:chExt cx="10680569" cy="904964"/>
          </a:xfrm>
        </p:grpSpPr>
        <p:sp>
          <p:nvSpPr>
            <p:cNvPr id="12" name="Rectangle 11">
              <a:extLst>
                <a:ext uri="{FF2B5EF4-FFF2-40B4-BE49-F238E27FC236}">
                  <a16:creationId xmlns:a16="http://schemas.microsoft.com/office/drawing/2014/main" id="{4539F9C5-FAFD-5701-4823-D883D677D995}"/>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Vorschläge zur Problemlösung</a:t>
              </a:r>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4CEE166-BD69-7DAB-0F17-C61725C552FE}"/>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endParaRPr lang="de-CH" sz="1400" dirty="0">
                <a:solidFill>
                  <a:schemeClr val="tx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34CB8EA-A3B3-5162-98CE-5B4A773F5868}"/>
              </a:ext>
            </a:extLst>
          </p:cNvPr>
          <p:cNvGrpSpPr/>
          <p:nvPr/>
        </p:nvGrpSpPr>
        <p:grpSpPr>
          <a:xfrm>
            <a:off x="367645" y="3904400"/>
            <a:ext cx="10680569" cy="1234912"/>
            <a:chOff x="367645" y="1470581"/>
            <a:chExt cx="10680569" cy="904964"/>
          </a:xfrm>
        </p:grpSpPr>
        <p:sp>
          <p:nvSpPr>
            <p:cNvPr id="15" name="Rectangle 14">
              <a:extLst>
                <a:ext uri="{FF2B5EF4-FFF2-40B4-BE49-F238E27FC236}">
                  <a16:creationId xmlns:a16="http://schemas.microsoft.com/office/drawing/2014/main" id="{61645ACC-2158-D449-784B-857DC492516F}"/>
                </a:ext>
              </a:extLst>
            </p:cNvPr>
            <p:cNvSpPr/>
            <p:nvPr/>
          </p:nvSpPr>
          <p:spPr>
            <a:xfrm>
              <a:off x="367645" y="1470581"/>
              <a:ext cx="2083324" cy="9049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Nächste Schritte</a:t>
              </a:r>
              <a:endParaRPr lang="en-US"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6B4FB0A-114E-669D-22E1-CFB4929A452A}"/>
                </a:ext>
              </a:extLst>
            </p:cNvPr>
            <p:cNvSpPr/>
            <p:nvPr/>
          </p:nvSpPr>
          <p:spPr>
            <a:xfrm>
              <a:off x="2696066" y="1470581"/>
              <a:ext cx="8352148" cy="9049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Bedarfsabklärung via Klapp an die Eltern?</a:t>
              </a:r>
            </a:p>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Wie geht das Projekt allgemein weiter?</a:t>
              </a:r>
            </a:p>
            <a:p>
              <a:pPr marL="285750" indent="-285750">
                <a:buFont typeface="Wingdings" panose="05000000000000000000"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B3477167-48F9-DF8F-3613-DE353854A562}"/>
              </a:ext>
            </a:extLst>
          </p:cNvPr>
          <p:cNvSpPr/>
          <p:nvPr/>
        </p:nvSpPr>
        <p:spPr>
          <a:xfrm>
            <a:off x="367645" y="5320138"/>
            <a:ext cx="10680569" cy="5409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latin typeface="Arial" panose="020B0604020202020204" pitchFamily="34" charset="0"/>
                <a:cs typeface="Arial" panose="020B0604020202020204" pitchFamily="34" charset="0"/>
              </a:rPr>
              <a:t>Diskussion in der Gruppe</a:t>
            </a:r>
            <a:endParaRPr lang="en-US"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1940BC8-00D3-5985-48DF-5A7DD31BC65F}"/>
              </a:ext>
            </a:extLst>
          </p:cNvPr>
          <p:cNvSpPr/>
          <p:nvPr/>
        </p:nvSpPr>
        <p:spPr>
          <a:xfrm>
            <a:off x="-1" y="182745"/>
            <a:ext cx="922283" cy="681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000" dirty="0">
                <a:solidFill>
                  <a:schemeClr val="tx1"/>
                </a:solidFill>
                <a:latin typeface="Arial" panose="020B0604020202020204" pitchFamily="34" charset="0"/>
                <a:cs typeface="Arial" panose="020B0604020202020204" pitchFamily="34" charset="0"/>
              </a:rPr>
              <a:t>5.2</a:t>
            </a:r>
            <a:endParaRPr lang="en-US" sz="4000" dirty="0">
              <a:solidFill>
                <a:schemeClr val="tx1"/>
              </a:solidFill>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0F56364B-5C87-1902-9704-97D3C4C8988E}"/>
              </a:ext>
            </a:extLst>
          </p:cNvPr>
          <p:cNvSpPr txBox="1"/>
          <p:nvPr/>
        </p:nvSpPr>
        <p:spPr>
          <a:xfrm>
            <a:off x="2829911" y="2967335"/>
            <a:ext cx="6243144" cy="307777"/>
          </a:xfrm>
          <a:prstGeom prst="rect">
            <a:avLst/>
          </a:prstGeom>
          <a:noFill/>
        </p:spPr>
        <p:txBody>
          <a:bodyPr wrap="square">
            <a:spAutoFit/>
          </a:bodyPr>
          <a:lstStyle/>
          <a:p>
            <a:pPr marL="285750" indent="-285750">
              <a:buFont typeface="Wingdings" panose="05000000000000000000" pitchFamily="2" charset="2"/>
              <a:buChar char="§"/>
            </a:pPr>
            <a:r>
              <a:rPr lang="de-CH"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14308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Breitbild</PresentationFormat>
  <Paragraphs>299</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Symbol</vt:lpstr>
      <vt:lpstr>Times</vt:lpstr>
      <vt:lpstr>Times New Roman</vt:lpstr>
      <vt:lpstr>Wingdings</vt:lpstr>
      <vt:lpstr>Office Theme</vt:lpstr>
      <vt:lpstr>PowerPoint-Präsentation</vt:lpstr>
      <vt:lpstr>Traktandenliste</vt:lpstr>
      <vt:lpstr>Genehmigung Protokoll letzter Sitzung</vt:lpstr>
      <vt:lpstr>Pendenzenliste</vt:lpstr>
      <vt:lpstr>Projektübersicht Status</vt:lpstr>
      <vt:lpstr>Konzept: Schulwegsicherheit / Lotsendienst</vt:lpstr>
      <vt:lpstr>Konzept: Schulwegsicherheit / Lotsendienst</vt:lpstr>
      <vt:lpstr> Projekt: Suchtprävention</vt:lpstr>
      <vt:lpstr> Projekt: Hausaufgabenhilfe</vt:lpstr>
      <vt:lpstr>ER Themen 2024 und neue Themen 2025</vt:lpstr>
      <vt:lpstr> Varia / Anfragen von Eltern</vt:lpstr>
      <vt:lpstr>Nächste Sitzung </vt:lpstr>
      <vt:lpstr>Anhang  </vt:lpstr>
      <vt:lpstr>Parkplatz: Themen die «irgendwie rumschwirren»</vt:lpstr>
      <vt:lpstr>ER Internes: Was haben wir im 1. Jahr erreicht (Onepager)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Opperskalski, Sebastian (WZGB)</dc:creator>
  <cp:lastModifiedBy>Susanne Blatter</cp:lastModifiedBy>
  <cp:revision>31</cp:revision>
  <dcterms:created xsi:type="dcterms:W3CDTF">2023-10-28T03:49:49Z</dcterms:created>
  <dcterms:modified xsi:type="dcterms:W3CDTF">2024-09-19T05:41:28Z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etDate">
    <vt:lpwstr>2023-10-28T05:01:18Z</vt:lpwstr>
  </property>
  <property fmtid="{D5CDD505-2E9C-101B-9397-08002B2CF9AE}" pid="4" name="MSIP_Label_f3732d58-8c18-4bab-8f62-1159a69060e9_Method">
    <vt:lpwstr>Privileged</vt:lpwstr>
  </property>
  <property fmtid="{D5CDD505-2E9C-101B-9397-08002B2CF9AE}" pid="5" name="MSIP_Label_f3732d58-8c18-4bab-8f62-1159a69060e9_Name">
    <vt:lpwstr>f3732d58-8c18-4bab-8f62-1159a69060e9</vt:lpwstr>
  </property>
  <property fmtid="{D5CDD505-2E9C-101B-9397-08002B2CF9AE}" pid="6" name="MSIP_Label_f3732d58-8c18-4bab-8f62-1159a69060e9_SiteId">
    <vt:lpwstr>d0df3d96-c065-41c3-8c0b-5dcaa460ec33</vt:lpwstr>
  </property>
  <property fmtid="{D5CDD505-2E9C-101B-9397-08002B2CF9AE}" pid="7" name="MSIP_Label_f3732d58-8c18-4bab-8f62-1159a69060e9_ActionId">
    <vt:lpwstr>215304be-9ac2-4e26-ab9b-1e95e627acab</vt:lpwstr>
  </property>
  <property fmtid="{D5CDD505-2E9C-101B-9397-08002B2CF9AE}" pid="8" name="MSIP_Label_f3732d58-8c18-4bab-8f62-1159a69060e9_ContentBits">
    <vt:lpwstr>0</vt:lpwstr>
  </property>
</Properties>
</file>